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x="18288000" cy="10287000"/>
  <p:notesSz cx="6858000" cy="9144000"/>
  <p:embeddedFontLst>
    <p:embeddedFont>
      <p:font typeface="Avenir Bold" charset="1" panose="020B0703020203020204"/>
      <p:regular r:id="rId46"/>
    </p:embeddedFont>
    <p:embeddedFont>
      <p:font typeface="Canva Sans Bold" charset="1" panose="020B0803030501040103"/>
      <p:regular r:id="rId47"/>
    </p:embeddedFont>
    <p:embeddedFont>
      <p:font typeface="Avenir" charset="1" panose="020B0503020203020204"/>
      <p:regular r:id="rId51"/>
    </p:embeddedFont>
    <p:embeddedFont>
      <p:font typeface="Avenir Bold Italics" charset="1" panose="020B0703020203090204"/>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fonts/font46.fntdata" Type="http://schemas.openxmlformats.org/officeDocument/2006/relationships/font"/><Relationship Id="rId47" Target="fonts/font47.fntdata" Type="http://schemas.openxmlformats.org/officeDocument/2006/relationships/font"/><Relationship Id="rId48" Target="notesMasters/notesMaster1.xml" Type="http://schemas.openxmlformats.org/officeDocument/2006/relationships/notesMaster"/><Relationship Id="rId49" Target="theme/theme2.xml" Type="http://schemas.openxmlformats.org/officeDocument/2006/relationships/theme"/><Relationship Id="rId5" Target="tableStyles.xml" Type="http://schemas.openxmlformats.org/officeDocument/2006/relationships/tableStyles"/><Relationship Id="rId50" Target="notesSlides/notesSlide1.xml" Type="http://schemas.openxmlformats.org/officeDocument/2006/relationships/notesSlide"/><Relationship Id="rId51" Target="fonts/font51.fntdata" Type="http://schemas.openxmlformats.org/officeDocument/2006/relationships/font"/><Relationship Id="rId52" Target="notesSlides/notesSlide2.xml" Type="http://schemas.openxmlformats.org/officeDocument/2006/relationships/notesSlide"/><Relationship Id="rId53" Target="notesSlides/notesSlide3.xml" Type="http://schemas.openxmlformats.org/officeDocument/2006/relationships/notesSlide"/><Relationship Id="rId54" Target="notesSlides/notesSlide4.xml" Type="http://schemas.openxmlformats.org/officeDocument/2006/relationships/notesSlide"/><Relationship Id="rId55" Target="notesSlides/notesSlide5.xml" Type="http://schemas.openxmlformats.org/officeDocument/2006/relationships/notesSlide"/><Relationship Id="rId56" Target="fonts/font56.fntdata" Type="http://schemas.openxmlformats.org/officeDocument/2006/relationships/font"/><Relationship Id="rId57" Target="notesSlides/notesSlide6.xml" Type="http://schemas.openxmlformats.org/officeDocument/2006/relationships/notesSlide"/><Relationship Id="rId58" Target="notesSlides/notesSlide7.xml" Type="http://schemas.openxmlformats.org/officeDocument/2006/relationships/notesSlide"/><Relationship Id="rId59" Target="notesSlides/notesSlide8.xml" Type="http://schemas.openxmlformats.org/officeDocument/2006/relationships/notesSlide"/><Relationship Id="rId6" Target="slides/slide1.xml" Type="http://schemas.openxmlformats.org/officeDocument/2006/relationships/slide"/><Relationship Id="rId60" Target="notesSlides/notesSlide9.xml" Type="http://schemas.openxmlformats.org/officeDocument/2006/relationships/notesSlide"/><Relationship Id="rId61" Target="notesSlides/notesSlide10.xml" Type="http://schemas.openxmlformats.org/officeDocument/2006/relationships/notesSlide"/><Relationship Id="rId62" Target="notesSlides/notesSlide11.xml" Type="http://schemas.openxmlformats.org/officeDocument/2006/relationships/notesSlide"/><Relationship Id="rId63" Target="notesSlides/notesSlide12.xml" Type="http://schemas.openxmlformats.org/officeDocument/2006/relationships/notesSlide"/><Relationship Id="rId64" Target="notesSlides/notesSlide13.xml" Type="http://schemas.openxmlformats.org/officeDocument/2006/relationships/notesSlide"/><Relationship Id="rId65" Target="notesSlides/notesSlide14.xml" Type="http://schemas.openxmlformats.org/officeDocument/2006/relationships/notesSlide"/><Relationship Id="rId66" Target="notesSlides/notesSlide15.xml" Type="http://schemas.openxmlformats.org/officeDocument/2006/relationships/notesSlide"/><Relationship Id="rId67" Target="notesSlides/notesSlide16.xml" Type="http://schemas.openxmlformats.org/officeDocument/2006/relationships/notesSlide"/><Relationship Id="rId68" Target="notesSlides/notesSlide17.xml" Type="http://schemas.openxmlformats.org/officeDocument/2006/relationships/notesSlide"/><Relationship Id="rId69" Target="notesSlides/notesSlide18.xml" Type="http://schemas.openxmlformats.org/officeDocument/2006/relationships/notesSlide"/><Relationship Id="rId7" Target="slides/slide2.xml" Type="http://schemas.openxmlformats.org/officeDocument/2006/relationships/slide"/><Relationship Id="rId70" Target="notesSlides/notesSlide19.xml" Type="http://schemas.openxmlformats.org/officeDocument/2006/relationships/notesSlide"/><Relationship Id="rId71" Target="notesSlides/notesSlide20.xml" Type="http://schemas.openxmlformats.org/officeDocument/2006/relationships/notesSlide"/><Relationship Id="rId72" Target="notesSlides/notesSlide21.xml" Type="http://schemas.openxmlformats.org/officeDocument/2006/relationships/notesSlide"/><Relationship Id="rId73" Target="notesSlides/notesSlide22.xml" Type="http://schemas.openxmlformats.org/officeDocument/2006/relationships/notesSlide"/><Relationship Id="rId74" Target="notesSlides/notesSlide23.xml" Type="http://schemas.openxmlformats.org/officeDocument/2006/relationships/notesSlide"/><Relationship Id="rId75" Target="notesSlides/notesSlide24.xml" Type="http://schemas.openxmlformats.org/officeDocument/2006/relationships/notesSlide"/><Relationship Id="rId76" Target="notesSlides/notesSlide25.xml" Type="http://schemas.openxmlformats.org/officeDocument/2006/relationships/notesSlide"/><Relationship Id="rId77" Target="notesSlides/notesSlide26.xml" Type="http://schemas.openxmlformats.org/officeDocument/2006/relationships/notesSlide"/><Relationship Id="rId78" Target="notesSlides/notesSlide27.xml" Type="http://schemas.openxmlformats.org/officeDocument/2006/relationships/notesSlide"/><Relationship Id="rId79" Target="notesSlides/notesSlide28.xml" Type="http://schemas.openxmlformats.org/officeDocument/2006/relationships/notesSlide"/><Relationship Id="rId8" Target="slides/slide3.xml" Type="http://schemas.openxmlformats.org/officeDocument/2006/relationships/slide"/><Relationship Id="rId80" Target="notesSlides/notesSlide29.xml" Type="http://schemas.openxmlformats.org/officeDocument/2006/relationships/notesSlide"/><Relationship Id="rId81" Target="notesSlides/notesSlide30.xml" Type="http://schemas.openxmlformats.org/officeDocument/2006/relationships/notesSlide"/><Relationship Id="rId82" Target="notesSlides/notesSlide31.xml" Type="http://schemas.openxmlformats.org/officeDocument/2006/relationships/notesSlide"/><Relationship Id="rId83" Target="notesSlides/notesSlide32.xml" Type="http://schemas.openxmlformats.org/officeDocument/2006/relationships/notesSlide"/><Relationship Id="rId84" Target="notesSlides/notesSlide33.xml" Type="http://schemas.openxmlformats.org/officeDocument/2006/relationships/notesSlide"/><Relationship Id="rId85" Target="notesSlides/notesSlide34.xml" Type="http://schemas.openxmlformats.org/officeDocument/2006/relationships/notesSlide"/><Relationship Id="rId86" Target="notesSlides/notesSlide35.xml" Type="http://schemas.openxmlformats.org/officeDocument/2006/relationships/notesSlide"/><Relationship Id="rId87" Target="notesSlides/notesSlide36.xml" Type="http://schemas.openxmlformats.org/officeDocument/2006/relationships/notesSlide"/><Relationship Id="rId88" Target="notesSlides/notesSlide37.xml" Type="http://schemas.openxmlformats.org/officeDocument/2006/relationships/notesSlide"/><Relationship Id="rId89" Target="notesSlides/notesSlide38.xml" Type="http://schemas.openxmlformats.org/officeDocument/2006/relationships/note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diorama that depicts a lunar mining operation and explores the concept of sustainable resource extraction on the Moon, aligning with the Sustainable Development Goals (SDGs).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Assign students to research different aspects of lunar mining, including the types of resources that could be mined, potential extraction methods, and environmental considerations. Encourage students to think about how these mining operations could support sustainable development goals such as clean energy, economic growth, and environmental protection.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Gain understanding of lunar mining operations and the importance of sustainability </a:t>
            </a:r>
          </a:p>
          <a:p>
            <a:r>
              <a:rPr lang="en-US"/>
              <a:t>- Develop creativity and craftsmanship through diorama design and construction </a:t>
            </a:r>
          </a:p>
          <a:p>
            <a:r>
              <a:rPr lang="en-US"/>
              <a:t>- Foster critical thinking about the environmental impact of resource extraction on the Moon </a:t>
            </a:r>
          </a:p>
          <a:p>
            <a:r>
              <a:rPr lang="en-US"/>
              <a:t>- Promote awareness of global issues and encourage action towards achieving sustainable development goals through lunar mining endeavors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Provide students with shoeboxes or small containers to serve as the base for their dioramas. Encourage them to use craft supplies and modeling materials to create a realistic lunar landscape, including craters, rocks, and lunar soil. Students can also design and construct miniature mining equipment, vehicles, and facilities to depict a sustainable mining operation on the Moon.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Shoeboxes or other small containers for dioramas </a:t>
            </a:r>
          </a:p>
          <a:p>
            <a:r>
              <a:rPr lang="en-US"/>
              <a:t>- Craft supplies such as construction paper, markers, glue, scissors </a:t>
            </a:r>
          </a:p>
          <a:p>
            <a:r>
              <a:rPr lang="en-US"/>
              <a:t>- Small figurines or toy vehicles for lunar mining operation </a:t>
            </a:r>
          </a:p>
          <a:p>
            <a:r>
              <a:rPr lang="en-US"/>
              <a:t>- Modeling clay or playdough for creating lunar landscape </a:t>
            </a:r>
          </a:p>
          <a:p>
            <a:r>
              <a:rPr lang="en-US"/>
              <a:t>- Optional: LED lights for simulating lunar lighting effects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Encourage students to consider how their dioramas can reflect sustainable practices in lunar mining. This could include incorporating renewable energy sources such as solar panels, implementing waste recycling systems, or designing habitats that minimize impact on the lunar environment. Students can use labels or captions to explain the sustainable features of their dioramas.</a:t>
            </a:r>
          </a:p>
          <a:p>
            <a:r>
              <a:rPr lang="en-US"/>
              <a:t/>
            </a:r>
          </a:p>
          <a:p>
            <a:r>
              <a:rPr lang="en-US"/>
              <a:t>Have students present their dioramas to the class, explaining the elements they included and how they promote sustainability in lunar mining. Encourage peer feedback and discussion about the different approaches to sustainable resource extraction depicted in the dioramas. Finally, facilitate a reflection session where students consider the challenges and opportunities of sustainable lunar mining and discuss potential solutions for addressing environmental concerns.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students to the concept of lunar mining and the importance of sustainability in resource extraction. Introduce students to the idea that mining operations on the Moon must be conducted in a way that minimizes environmental impact and promotes long-term sustainability.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 Id="rId8" Target="../media/image11.jpeg" Type="http://schemas.openxmlformats.org/officeDocument/2006/relationships/image"/><Relationship Id="rId9"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notesSlides/notesSlide28.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5.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2" Target="../notesSlides/notesSlide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5.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2"/>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3">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Freeform 7" id="7"/>
          <p:cNvSpPr/>
          <p:nvPr/>
        </p:nvSpPr>
        <p:spPr>
          <a:xfrm flipH="false" flipV="false" rot="0">
            <a:off x="13670533" y="6474799"/>
            <a:ext cx="4162801" cy="3387479"/>
          </a:xfrm>
          <a:custGeom>
            <a:avLst/>
            <a:gdLst/>
            <a:ahLst/>
            <a:cxnLst/>
            <a:rect r="r" b="b" t="t" l="l"/>
            <a:pathLst>
              <a:path h="3387479" w="4162801">
                <a:moveTo>
                  <a:pt x="0" y="0"/>
                </a:moveTo>
                <a:lnTo>
                  <a:pt x="4162802" y="0"/>
                </a:lnTo>
                <a:lnTo>
                  <a:pt x="4162802" y="3387479"/>
                </a:lnTo>
                <a:lnTo>
                  <a:pt x="0" y="33874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629888" y="2624664"/>
            <a:ext cx="13261051" cy="1421231"/>
          </a:xfrm>
          <a:prstGeom prst="rect">
            <a:avLst/>
          </a:prstGeom>
        </p:spPr>
        <p:txBody>
          <a:bodyPr anchor="t" rtlCol="false" tIns="0" lIns="0" bIns="0" rIns="0">
            <a:spAutoFit/>
          </a:bodyPr>
          <a:lstStyle/>
          <a:p>
            <a:pPr algn="l">
              <a:lnSpc>
                <a:spcPts val="10457"/>
              </a:lnSpc>
            </a:pPr>
            <a:r>
              <a:rPr lang="en-US" sz="7469" b="true">
                <a:solidFill>
                  <a:srgbClr val="FFFFFF"/>
                </a:solidFill>
                <a:latin typeface="Avenir Bold"/>
                <a:ea typeface="Avenir Bold"/>
                <a:cs typeface="Avenir Bold"/>
                <a:sym typeface="Avenir Bold"/>
              </a:rPr>
              <a:t>NGen Youth STEAM Activity</a:t>
            </a:r>
          </a:p>
        </p:txBody>
      </p:sp>
      <p:grpSp>
        <p:nvGrpSpPr>
          <p:cNvPr name="Group 9" id="9"/>
          <p:cNvGrpSpPr/>
          <p:nvPr/>
        </p:nvGrpSpPr>
        <p:grpSpPr>
          <a:xfrm rot="0">
            <a:off x="1762510" y="4578477"/>
            <a:ext cx="13989424" cy="2069060"/>
            <a:chOff x="0" y="0"/>
            <a:chExt cx="18652565" cy="2758747"/>
          </a:xfrm>
        </p:grpSpPr>
        <p:sp>
          <p:nvSpPr>
            <p:cNvPr name="TextBox 10" id="10"/>
            <p:cNvSpPr txBox="true"/>
            <p:nvPr/>
          </p:nvSpPr>
          <p:spPr>
            <a:xfrm rot="0">
              <a:off x="0" y="-266700"/>
              <a:ext cx="14279543" cy="1636607"/>
            </a:xfrm>
            <a:prstGeom prst="rect">
              <a:avLst/>
            </a:prstGeom>
          </p:spPr>
          <p:txBody>
            <a:bodyPr anchor="t" rtlCol="false" tIns="0" lIns="0" bIns="0" rIns="0">
              <a:spAutoFit/>
            </a:bodyPr>
            <a:lstStyle/>
            <a:p>
              <a:pPr algn="l">
                <a:lnSpc>
                  <a:spcPts val="9519"/>
                </a:lnSpc>
              </a:pPr>
              <a:r>
                <a:rPr lang="en-US" sz="6799" b="true">
                  <a:solidFill>
                    <a:srgbClr val="FFFFFF"/>
                  </a:solidFill>
                  <a:latin typeface="Avenir Bold"/>
                  <a:ea typeface="Avenir Bold"/>
                  <a:cs typeface="Avenir Bold"/>
                  <a:sym typeface="Avenir Bold"/>
                </a:rPr>
                <a:t>Lunar Mining Diorama: </a:t>
              </a:r>
            </a:p>
          </p:txBody>
        </p:sp>
        <p:sp>
          <p:nvSpPr>
            <p:cNvPr name="TextBox 11" id="11"/>
            <p:cNvSpPr txBox="true"/>
            <p:nvPr/>
          </p:nvSpPr>
          <p:spPr>
            <a:xfrm rot="0">
              <a:off x="0" y="1440064"/>
              <a:ext cx="18652565" cy="1318683"/>
            </a:xfrm>
            <a:prstGeom prst="rect">
              <a:avLst/>
            </a:prstGeom>
          </p:spPr>
          <p:txBody>
            <a:bodyPr anchor="t" rtlCol="false" tIns="0" lIns="0" bIns="0" rIns="0">
              <a:spAutoFit/>
            </a:bodyPr>
            <a:lstStyle/>
            <a:p>
              <a:pPr algn="l">
                <a:lnSpc>
                  <a:spcPts val="7699"/>
                </a:lnSpc>
                <a:spcBef>
                  <a:spcPct val="0"/>
                </a:spcBef>
              </a:pPr>
              <a:r>
                <a:rPr lang="en-US" b="true" sz="5499">
                  <a:solidFill>
                    <a:srgbClr val="FFFFFF"/>
                  </a:solidFill>
                  <a:latin typeface="Avenir Bold"/>
                  <a:ea typeface="Avenir Bold"/>
                  <a:cs typeface="Avenir Bold"/>
                  <a:sym typeface="Avenir Bold"/>
                </a:rPr>
                <a:t>Exploring Sustainable Resource Extraction</a:t>
              </a:r>
            </a:p>
          </p:txBody>
        </p:sp>
      </p:grpSp>
      <p:grpSp>
        <p:nvGrpSpPr>
          <p:cNvPr name="Group 12" id="12"/>
          <p:cNvGrpSpPr/>
          <p:nvPr/>
        </p:nvGrpSpPr>
        <p:grpSpPr>
          <a:xfrm rot="0">
            <a:off x="320265" y="9711466"/>
            <a:ext cx="6027069" cy="353441"/>
            <a:chOff x="0" y="0"/>
            <a:chExt cx="8036092" cy="471255"/>
          </a:xfrm>
        </p:grpSpPr>
        <p:sp>
          <p:nvSpPr>
            <p:cNvPr name="Freeform 13" id="13"/>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 </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3340136" y="3543868"/>
            <a:ext cx="11607728" cy="2387600"/>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Why is sustainability crucial in resource extraction?</a:t>
            </a:r>
          </a:p>
        </p:txBody>
      </p:sp>
      <p:sp>
        <p:nvSpPr>
          <p:cNvPr name="TextBox 8" id="8"/>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Discussion Question</a:t>
            </a:r>
          </a:p>
        </p:txBody>
      </p:sp>
      <p:sp>
        <p:nvSpPr>
          <p:cNvPr name="Freeform 9" id="9"/>
          <p:cNvSpPr/>
          <p:nvPr/>
        </p:nvSpPr>
        <p:spPr>
          <a:xfrm flipH="false" flipV="false" rot="0">
            <a:off x="12674074" y="6751110"/>
            <a:ext cx="4892096" cy="2941373"/>
          </a:xfrm>
          <a:custGeom>
            <a:avLst/>
            <a:gdLst/>
            <a:ahLst/>
            <a:cxnLst/>
            <a:rect r="r" b="b" t="t" l="l"/>
            <a:pathLst>
              <a:path h="2941373" w="4892096">
                <a:moveTo>
                  <a:pt x="0" y="0"/>
                </a:moveTo>
                <a:lnTo>
                  <a:pt x="4892097" y="0"/>
                </a:lnTo>
                <a:lnTo>
                  <a:pt x="4892097" y="2941373"/>
                </a:lnTo>
                <a:lnTo>
                  <a:pt x="0" y="29413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20265" y="9711466"/>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3340136" y="3249612"/>
            <a:ext cx="11607728" cy="3540125"/>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What comes to mind when you hear the term </a:t>
            </a:r>
          </a:p>
          <a:p>
            <a:pPr algn="ctr">
              <a:lnSpc>
                <a:spcPts val="9099"/>
              </a:lnSpc>
            </a:pPr>
            <a:r>
              <a:rPr lang="en-US" sz="6499" b="true">
                <a:solidFill>
                  <a:srgbClr val="FFFFFF"/>
                </a:solidFill>
                <a:latin typeface="Avenir Bold"/>
                <a:ea typeface="Avenir Bold"/>
                <a:cs typeface="Avenir Bold"/>
                <a:sym typeface="Avenir Bold"/>
              </a:rPr>
              <a:t>"lunar mining"?</a:t>
            </a:r>
          </a:p>
        </p:txBody>
      </p:sp>
      <p:sp>
        <p:nvSpPr>
          <p:cNvPr name="TextBox 8" id="8"/>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Discussion Question</a:t>
            </a:r>
          </a:p>
        </p:txBody>
      </p:sp>
      <p:sp>
        <p:nvSpPr>
          <p:cNvPr name="Freeform 9" id="9"/>
          <p:cNvSpPr/>
          <p:nvPr/>
        </p:nvSpPr>
        <p:spPr>
          <a:xfrm flipH="false" flipV="false" rot="0">
            <a:off x="0" y="7157972"/>
            <a:ext cx="5493539" cy="3129028"/>
          </a:xfrm>
          <a:custGeom>
            <a:avLst/>
            <a:gdLst/>
            <a:ahLst/>
            <a:cxnLst/>
            <a:rect r="r" b="b" t="t" l="l"/>
            <a:pathLst>
              <a:path h="3129028" w="5493539">
                <a:moveTo>
                  <a:pt x="0" y="0"/>
                </a:moveTo>
                <a:lnTo>
                  <a:pt x="5493539" y="0"/>
                </a:lnTo>
                <a:lnTo>
                  <a:pt x="5493539" y="3129028"/>
                </a:lnTo>
                <a:lnTo>
                  <a:pt x="0" y="31290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2080243" y="9689023"/>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3340136" y="2863827"/>
            <a:ext cx="11607728" cy="4692650"/>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How do you think lunar mining operations differ from mining practices on Earth?</a:t>
            </a:r>
          </a:p>
          <a:p>
            <a:pPr algn="ctr">
              <a:lnSpc>
                <a:spcPts val="9099"/>
              </a:lnSpc>
            </a:pPr>
          </a:p>
        </p:txBody>
      </p:sp>
      <p:sp>
        <p:nvSpPr>
          <p:cNvPr name="TextBox 8" id="8"/>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Discussion Question</a:t>
            </a:r>
          </a:p>
        </p:txBody>
      </p:sp>
      <p:sp>
        <p:nvSpPr>
          <p:cNvPr name="Freeform 9" id="9"/>
          <p:cNvSpPr/>
          <p:nvPr/>
        </p:nvSpPr>
        <p:spPr>
          <a:xfrm flipH="false" flipV="false" rot="0">
            <a:off x="14054026" y="7580805"/>
            <a:ext cx="3512145" cy="2111677"/>
          </a:xfrm>
          <a:custGeom>
            <a:avLst/>
            <a:gdLst/>
            <a:ahLst/>
            <a:cxnLst/>
            <a:rect r="r" b="b" t="t" l="l"/>
            <a:pathLst>
              <a:path h="2111677" w="3512145">
                <a:moveTo>
                  <a:pt x="0" y="0"/>
                </a:moveTo>
                <a:lnTo>
                  <a:pt x="3512145" y="0"/>
                </a:lnTo>
                <a:lnTo>
                  <a:pt x="3512145" y="2111678"/>
                </a:lnTo>
                <a:lnTo>
                  <a:pt x="0" y="21116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26601" y="9711466"/>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3445075" y="3146612"/>
            <a:ext cx="11607728" cy="4692650"/>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How can the lunar environment be preserved  while mining for resources?</a:t>
            </a:r>
          </a:p>
          <a:p>
            <a:pPr algn="ctr">
              <a:lnSpc>
                <a:spcPts val="9099"/>
              </a:lnSpc>
            </a:pPr>
          </a:p>
        </p:txBody>
      </p:sp>
      <p:sp>
        <p:nvSpPr>
          <p:cNvPr name="TextBox 8" id="8"/>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Discussion Question</a:t>
            </a:r>
          </a:p>
        </p:txBody>
      </p:sp>
      <p:sp>
        <p:nvSpPr>
          <p:cNvPr name="Freeform 9" id="9"/>
          <p:cNvSpPr/>
          <p:nvPr/>
        </p:nvSpPr>
        <p:spPr>
          <a:xfrm flipH="false" flipV="false" rot="0">
            <a:off x="0" y="6884995"/>
            <a:ext cx="5972795" cy="3402005"/>
          </a:xfrm>
          <a:custGeom>
            <a:avLst/>
            <a:gdLst/>
            <a:ahLst/>
            <a:cxnLst/>
            <a:rect r="r" b="b" t="t" l="l"/>
            <a:pathLst>
              <a:path h="3402005" w="5972795">
                <a:moveTo>
                  <a:pt x="0" y="0"/>
                </a:moveTo>
                <a:lnTo>
                  <a:pt x="5972795" y="0"/>
                </a:lnTo>
                <a:lnTo>
                  <a:pt x="5972795" y="3402005"/>
                </a:lnTo>
                <a:lnTo>
                  <a:pt x="0" y="34020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2080243" y="9689023"/>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3340136" y="3249612"/>
            <a:ext cx="11607728" cy="3540125"/>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What ethical considerations are there when planning lunar mining activities?</a:t>
            </a:r>
          </a:p>
        </p:txBody>
      </p:sp>
      <p:sp>
        <p:nvSpPr>
          <p:cNvPr name="TextBox 8" id="8"/>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Discussion Question</a:t>
            </a:r>
          </a:p>
        </p:txBody>
      </p:sp>
      <p:sp>
        <p:nvSpPr>
          <p:cNvPr name="Freeform 9" id="9"/>
          <p:cNvSpPr/>
          <p:nvPr/>
        </p:nvSpPr>
        <p:spPr>
          <a:xfrm flipH="false" flipV="false" rot="0">
            <a:off x="0" y="7698619"/>
            <a:ext cx="4544341" cy="2588381"/>
          </a:xfrm>
          <a:custGeom>
            <a:avLst/>
            <a:gdLst/>
            <a:ahLst/>
            <a:cxnLst/>
            <a:rect r="r" b="b" t="t" l="l"/>
            <a:pathLst>
              <a:path h="2588381" w="4544341">
                <a:moveTo>
                  <a:pt x="0" y="0"/>
                </a:moveTo>
                <a:lnTo>
                  <a:pt x="4544341" y="0"/>
                </a:lnTo>
                <a:lnTo>
                  <a:pt x="4544341" y="2588381"/>
                </a:lnTo>
                <a:lnTo>
                  <a:pt x="0" y="25883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2080243" y="9689023"/>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3340136" y="2967605"/>
            <a:ext cx="11607728" cy="4692650"/>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How could lunar mining contribute to the advancements of technology and sustainability efforts?</a:t>
            </a:r>
          </a:p>
        </p:txBody>
      </p:sp>
      <p:sp>
        <p:nvSpPr>
          <p:cNvPr name="TextBox 8" id="8"/>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Discussion Question</a:t>
            </a:r>
          </a:p>
        </p:txBody>
      </p:sp>
      <p:sp>
        <p:nvSpPr>
          <p:cNvPr name="Freeform 9" id="9"/>
          <p:cNvSpPr/>
          <p:nvPr/>
        </p:nvSpPr>
        <p:spPr>
          <a:xfrm flipH="false" flipV="false" rot="0">
            <a:off x="0" y="7698619"/>
            <a:ext cx="4544341" cy="2588381"/>
          </a:xfrm>
          <a:custGeom>
            <a:avLst/>
            <a:gdLst/>
            <a:ahLst/>
            <a:cxnLst/>
            <a:rect r="r" b="b" t="t" l="l"/>
            <a:pathLst>
              <a:path h="2588381" w="4544341">
                <a:moveTo>
                  <a:pt x="0" y="0"/>
                </a:moveTo>
                <a:lnTo>
                  <a:pt x="4544341" y="0"/>
                </a:lnTo>
                <a:lnTo>
                  <a:pt x="4544341" y="2588381"/>
                </a:lnTo>
                <a:lnTo>
                  <a:pt x="0" y="25883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2080243" y="9689023"/>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Freeform 7" id="7"/>
          <p:cNvSpPr/>
          <p:nvPr/>
        </p:nvSpPr>
        <p:spPr>
          <a:xfrm flipH="false" flipV="false" rot="990654">
            <a:off x="11406634" y="8049588"/>
            <a:ext cx="3088294" cy="4902054"/>
          </a:xfrm>
          <a:custGeom>
            <a:avLst/>
            <a:gdLst/>
            <a:ahLst/>
            <a:cxnLst/>
            <a:rect r="r" b="b" t="t" l="l"/>
            <a:pathLst>
              <a:path h="4902054" w="3088294">
                <a:moveTo>
                  <a:pt x="0" y="0"/>
                </a:moveTo>
                <a:lnTo>
                  <a:pt x="3088293" y="0"/>
                </a:lnTo>
                <a:lnTo>
                  <a:pt x="3088293" y="4902054"/>
                </a:lnTo>
                <a:lnTo>
                  <a:pt x="0" y="4902054"/>
                </a:lnTo>
                <a:lnTo>
                  <a:pt x="0" y="0"/>
                </a:lnTo>
                <a:close/>
              </a:path>
            </a:pathLst>
          </a:custGeom>
          <a:blipFill>
            <a:blip r:embed="rId5"/>
            <a:stretch>
              <a:fillRect l="0" t="0" r="0" b="0"/>
            </a:stretch>
          </a:blipFill>
        </p:spPr>
      </p:sp>
      <p:sp>
        <p:nvSpPr>
          <p:cNvPr name="Freeform 8" id="8"/>
          <p:cNvSpPr/>
          <p:nvPr/>
        </p:nvSpPr>
        <p:spPr>
          <a:xfrm flipH="false" flipV="false" rot="779978">
            <a:off x="12869574" y="8410484"/>
            <a:ext cx="3088294" cy="4902054"/>
          </a:xfrm>
          <a:custGeom>
            <a:avLst/>
            <a:gdLst/>
            <a:ahLst/>
            <a:cxnLst/>
            <a:rect r="r" b="b" t="t" l="l"/>
            <a:pathLst>
              <a:path h="4902054" w="3088294">
                <a:moveTo>
                  <a:pt x="0" y="0"/>
                </a:moveTo>
                <a:lnTo>
                  <a:pt x="3088294" y="0"/>
                </a:lnTo>
                <a:lnTo>
                  <a:pt x="3088294" y="4902053"/>
                </a:lnTo>
                <a:lnTo>
                  <a:pt x="0" y="4902053"/>
                </a:lnTo>
                <a:lnTo>
                  <a:pt x="0" y="0"/>
                </a:lnTo>
                <a:close/>
              </a:path>
            </a:pathLst>
          </a:custGeom>
          <a:blipFill>
            <a:blip r:embed="rId5"/>
            <a:stretch>
              <a:fillRect l="0" t="0" r="0" b="0"/>
            </a:stretch>
          </a:blipFill>
        </p:spPr>
      </p:sp>
      <p:sp>
        <p:nvSpPr>
          <p:cNvPr name="Freeform 9" id="9"/>
          <p:cNvSpPr/>
          <p:nvPr/>
        </p:nvSpPr>
        <p:spPr>
          <a:xfrm flipH="false" flipV="false" rot="916063">
            <a:off x="13386091" y="3707209"/>
            <a:ext cx="2660357" cy="5294243"/>
          </a:xfrm>
          <a:custGeom>
            <a:avLst/>
            <a:gdLst/>
            <a:ahLst/>
            <a:cxnLst/>
            <a:rect r="r" b="b" t="t" l="l"/>
            <a:pathLst>
              <a:path h="5294243" w="2660357">
                <a:moveTo>
                  <a:pt x="0" y="0"/>
                </a:moveTo>
                <a:lnTo>
                  <a:pt x="2660358" y="0"/>
                </a:lnTo>
                <a:lnTo>
                  <a:pt x="2660358" y="5294243"/>
                </a:lnTo>
                <a:lnTo>
                  <a:pt x="0" y="52942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5084820" y="4291012"/>
            <a:ext cx="8118361" cy="1419226"/>
          </a:xfrm>
          <a:prstGeom prst="rect">
            <a:avLst/>
          </a:prstGeom>
        </p:spPr>
        <p:txBody>
          <a:bodyPr anchor="t" rtlCol="false" tIns="0" lIns="0" bIns="0" rIns="0">
            <a:spAutoFit/>
          </a:bodyPr>
          <a:lstStyle/>
          <a:p>
            <a:pPr algn="l">
              <a:lnSpc>
                <a:spcPts val="10499"/>
              </a:lnSpc>
            </a:pPr>
            <a:r>
              <a:rPr lang="en-US" sz="7499" i="true" b="true">
                <a:solidFill>
                  <a:srgbClr val="FFFFFF"/>
                </a:solidFill>
                <a:latin typeface="Avenir Bold Italics"/>
                <a:ea typeface="Avenir Bold Italics"/>
                <a:cs typeface="Avenir Bold Italics"/>
                <a:sym typeface="Avenir Bold Italics"/>
              </a:rPr>
              <a:t>Part 2: Research</a:t>
            </a:r>
          </a:p>
        </p:txBody>
      </p:sp>
      <p:grpSp>
        <p:nvGrpSpPr>
          <p:cNvPr name="Group 11" id="11"/>
          <p:cNvGrpSpPr/>
          <p:nvPr/>
        </p:nvGrpSpPr>
        <p:grpSpPr>
          <a:xfrm rot="0">
            <a:off x="320265" y="9711466"/>
            <a:ext cx="6027069" cy="353441"/>
            <a:chOff x="0" y="0"/>
            <a:chExt cx="8036092" cy="471255"/>
          </a:xfrm>
        </p:grpSpPr>
        <p:sp>
          <p:nvSpPr>
            <p:cNvPr name="Freeform 12" id="12"/>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Research </a:t>
            </a:r>
          </a:p>
        </p:txBody>
      </p:sp>
      <p:sp>
        <p:nvSpPr>
          <p:cNvPr name="TextBox 8" id="8"/>
          <p:cNvSpPr txBox="true"/>
          <p:nvPr/>
        </p:nvSpPr>
        <p:spPr>
          <a:xfrm rot="0">
            <a:off x="1910636" y="4034971"/>
            <a:ext cx="14466729" cy="2387600"/>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Choose a Lunar Mining Research Topic to Focus on</a:t>
            </a:r>
          </a:p>
        </p:txBody>
      </p:sp>
      <p:sp>
        <p:nvSpPr>
          <p:cNvPr name="TextBox 9" id="9"/>
          <p:cNvSpPr txBox="true"/>
          <p:nvPr/>
        </p:nvSpPr>
        <p:spPr>
          <a:xfrm rot="0">
            <a:off x="1910636" y="3418812"/>
            <a:ext cx="9133004" cy="604521"/>
          </a:xfrm>
          <a:prstGeom prst="rect">
            <a:avLst/>
          </a:prstGeom>
        </p:spPr>
        <p:txBody>
          <a:bodyPr anchor="t" rtlCol="false" tIns="0" lIns="0" bIns="0" rIns="0">
            <a:spAutoFit/>
          </a:bodyPr>
          <a:lstStyle/>
          <a:p>
            <a:pPr algn="l">
              <a:lnSpc>
                <a:spcPts val="4479"/>
              </a:lnSpc>
            </a:pPr>
            <a:r>
              <a:rPr lang="en-US" sz="3199" b="true">
                <a:solidFill>
                  <a:srgbClr val="41E8DE"/>
                </a:solidFill>
                <a:latin typeface="Avenir Bold"/>
                <a:ea typeface="Avenir Bold"/>
                <a:cs typeface="Avenir Bold"/>
                <a:sym typeface="Avenir Bold"/>
              </a:rPr>
              <a:t>Become an Expert!</a:t>
            </a:r>
          </a:p>
        </p:txBody>
      </p:sp>
      <p:grpSp>
        <p:nvGrpSpPr>
          <p:cNvPr name="Group 10" id="10"/>
          <p:cNvGrpSpPr/>
          <p:nvPr/>
        </p:nvGrpSpPr>
        <p:grpSpPr>
          <a:xfrm rot="0">
            <a:off x="320265" y="9711466"/>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Freeform 7" id="7"/>
          <p:cNvSpPr/>
          <p:nvPr/>
        </p:nvSpPr>
        <p:spPr>
          <a:xfrm flipH="false" flipV="false" rot="-2138045">
            <a:off x="17523770" y="9484740"/>
            <a:ext cx="664560" cy="555738"/>
          </a:xfrm>
          <a:custGeom>
            <a:avLst/>
            <a:gdLst/>
            <a:ahLst/>
            <a:cxnLst/>
            <a:rect r="r" b="b" t="t" l="l"/>
            <a:pathLst>
              <a:path h="555738" w="664560">
                <a:moveTo>
                  <a:pt x="0" y="0"/>
                </a:moveTo>
                <a:lnTo>
                  <a:pt x="664560" y="0"/>
                </a:lnTo>
                <a:lnTo>
                  <a:pt x="664560" y="555738"/>
                </a:lnTo>
                <a:lnTo>
                  <a:pt x="0" y="5557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TextBox 8" id="8"/>
          <p:cNvSpPr txBox="true"/>
          <p:nvPr/>
        </p:nvSpPr>
        <p:spPr>
          <a:xfrm rot="0">
            <a:off x="1495058" y="1075040"/>
            <a:ext cx="13174281" cy="949327"/>
          </a:xfrm>
          <a:prstGeom prst="rect">
            <a:avLst/>
          </a:prstGeom>
        </p:spPr>
        <p:txBody>
          <a:bodyPr anchor="t" rtlCol="false" tIns="0" lIns="0" bIns="0" rIns="0">
            <a:spAutoFit/>
          </a:bodyPr>
          <a:lstStyle/>
          <a:p>
            <a:pPr algn="l">
              <a:lnSpc>
                <a:spcPts val="6999"/>
              </a:lnSpc>
            </a:pPr>
            <a:r>
              <a:rPr lang="en-US" sz="4999" b="true">
                <a:solidFill>
                  <a:srgbClr val="41E8DE"/>
                </a:solidFill>
                <a:latin typeface="Avenir Bold"/>
                <a:ea typeface="Avenir Bold"/>
                <a:cs typeface="Avenir Bold"/>
                <a:sym typeface="Avenir Bold"/>
              </a:rPr>
              <a:t>Lunar Mining Research Topics</a:t>
            </a:r>
          </a:p>
        </p:txBody>
      </p:sp>
      <p:sp>
        <p:nvSpPr>
          <p:cNvPr name="TextBox 9" id="9"/>
          <p:cNvSpPr txBox="true"/>
          <p:nvPr/>
        </p:nvSpPr>
        <p:spPr>
          <a:xfrm rot="0">
            <a:off x="1495058" y="3057773"/>
            <a:ext cx="7241753" cy="510032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FFFFFF"/>
                </a:solidFill>
                <a:latin typeface="Avenir"/>
                <a:ea typeface="Avenir"/>
                <a:cs typeface="Avenir"/>
                <a:sym typeface="Avenir"/>
              </a:rPr>
              <a:t>Types of Lunar Resources</a:t>
            </a:r>
          </a:p>
          <a:p>
            <a:pPr algn="l" marL="690881" indent="-345440" lvl="1">
              <a:lnSpc>
                <a:spcPts val="4480"/>
              </a:lnSpc>
              <a:buFont typeface="Arial"/>
              <a:buChar char="•"/>
            </a:pPr>
            <a:r>
              <a:rPr lang="en-US" sz="3200">
                <a:solidFill>
                  <a:srgbClr val="FFFFFF"/>
                </a:solidFill>
                <a:latin typeface="Avenir"/>
                <a:ea typeface="Avenir"/>
                <a:cs typeface="Avenir"/>
                <a:sym typeface="Avenir"/>
              </a:rPr>
              <a:t>Mining Methods </a:t>
            </a:r>
          </a:p>
          <a:p>
            <a:pPr algn="l" marL="1381761" indent="-460587" lvl="2">
              <a:lnSpc>
                <a:spcPts val="4480"/>
              </a:lnSpc>
              <a:buFont typeface="Arial"/>
              <a:buChar char="⚬"/>
            </a:pPr>
            <a:r>
              <a:rPr lang="en-US" sz="3200">
                <a:solidFill>
                  <a:srgbClr val="FFFFFF"/>
                </a:solidFill>
                <a:latin typeface="Avenir"/>
                <a:ea typeface="Avenir"/>
                <a:cs typeface="Avenir"/>
                <a:sym typeface="Avenir"/>
              </a:rPr>
              <a:t>Prospecting and exploration techniques</a:t>
            </a:r>
          </a:p>
          <a:p>
            <a:pPr algn="l" marL="690881" indent="-345440" lvl="1">
              <a:lnSpc>
                <a:spcPts val="4480"/>
              </a:lnSpc>
              <a:buFont typeface="Arial"/>
              <a:buChar char="•"/>
            </a:pPr>
            <a:r>
              <a:rPr lang="en-US" sz="3200">
                <a:solidFill>
                  <a:srgbClr val="FFFFFF"/>
                </a:solidFill>
                <a:latin typeface="Avenir"/>
                <a:ea typeface="Avenir"/>
                <a:cs typeface="Avenir"/>
                <a:sym typeface="Avenir"/>
              </a:rPr>
              <a:t>What happens once you extract resources? </a:t>
            </a:r>
          </a:p>
          <a:p>
            <a:pPr algn="l" marL="1381761" indent="-460587" lvl="2">
              <a:lnSpc>
                <a:spcPts val="4480"/>
              </a:lnSpc>
              <a:buFont typeface="Arial"/>
              <a:buChar char="⚬"/>
            </a:pPr>
            <a:r>
              <a:rPr lang="en-US" sz="3200">
                <a:solidFill>
                  <a:srgbClr val="FFFFFF"/>
                </a:solidFill>
                <a:latin typeface="Avenir"/>
                <a:ea typeface="Avenir"/>
                <a:cs typeface="Avenir"/>
                <a:sym typeface="Avenir"/>
              </a:rPr>
              <a:t>Processing and Refining techniques  </a:t>
            </a:r>
          </a:p>
          <a:p>
            <a:pPr algn="l" marL="690881" indent="-345440" lvl="1">
              <a:lnSpc>
                <a:spcPts val="4480"/>
              </a:lnSpc>
              <a:buFont typeface="Arial"/>
              <a:buChar char="•"/>
            </a:pPr>
            <a:r>
              <a:rPr lang="en-US" sz="3200">
                <a:solidFill>
                  <a:srgbClr val="FFFFFF"/>
                </a:solidFill>
                <a:latin typeface="Avenir"/>
                <a:ea typeface="Avenir"/>
                <a:cs typeface="Avenir"/>
                <a:sym typeface="Avenir"/>
              </a:rPr>
              <a:t>Environmental considerations </a:t>
            </a:r>
          </a:p>
        </p:txBody>
      </p:sp>
      <p:sp>
        <p:nvSpPr>
          <p:cNvPr name="TextBox 10" id="10"/>
          <p:cNvSpPr txBox="true"/>
          <p:nvPr/>
        </p:nvSpPr>
        <p:spPr>
          <a:xfrm rot="0">
            <a:off x="9256968" y="3057773"/>
            <a:ext cx="7718176" cy="6224270"/>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FFFFFF"/>
                </a:solidFill>
                <a:latin typeface="Avenir"/>
                <a:ea typeface="Avenir"/>
                <a:cs typeface="Avenir"/>
                <a:sym typeface="Avenir"/>
              </a:rPr>
              <a:t>Sustainability practices</a:t>
            </a:r>
          </a:p>
          <a:p>
            <a:pPr algn="l" marL="1381761" indent="-460587" lvl="2">
              <a:lnSpc>
                <a:spcPts val="4480"/>
              </a:lnSpc>
              <a:buFont typeface="Arial"/>
              <a:buChar char="⚬"/>
            </a:pPr>
            <a:r>
              <a:rPr lang="en-US" sz="3200">
                <a:solidFill>
                  <a:srgbClr val="FFFFFF"/>
                </a:solidFill>
                <a:latin typeface="Avenir"/>
                <a:ea typeface="Avenir"/>
                <a:cs typeface="Avenir"/>
                <a:sym typeface="Avenir"/>
              </a:rPr>
              <a:t>Renewable energy </a:t>
            </a:r>
          </a:p>
          <a:p>
            <a:pPr algn="l" marL="1381761" indent="-460587" lvl="2">
              <a:lnSpc>
                <a:spcPts val="4480"/>
              </a:lnSpc>
              <a:buFont typeface="Arial"/>
              <a:buChar char="⚬"/>
            </a:pPr>
            <a:r>
              <a:rPr lang="en-US" sz="3200">
                <a:solidFill>
                  <a:srgbClr val="FFFFFF"/>
                </a:solidFill>
                <a:latin typeface="Avenir"/>
                <a:ea typeface="Avenir"/>
                <a:cs typeface="Avenir"/>
                <a:sym typeface="Avenir"/>
              </a:rPr>
              <a:t>Recycling and conservation </a:t>
            </a:r>
          </a:p>
          <a:p>
            <a:pPr algn="l" marL="1381761" indent="-460587" lvl="2">
              <a:lnSpc>
                <a:spcPts val="4480"/>
              </a:lnSpc>
              <a:buFont typeface="Arial"/>
              <a:buChar char="⚬"/>
            </a:pPr>
            <a:r>
              <a:rPr lang="en-US" sz="3200">
                <a:solidFill>
                  <a:srgbClr val="FFFFFF"/>
                </a:solidFill>
                <a:latin typeface="Avenir"/>
                <a:ea typeface="Avenir"/>
                <a:cs typeface="Avenir"/>
                <a:sym typeface="Avenir"/>
              </a:rPr>
              <a:t>Use of autonomous &amp; robotic systems  </a:t>
            </a:r>
          </a:p>
          <a:p>
            <a:pPr algn="l" marL="690881" indent="-345440" lvl="1">
              <a:lnSpc>
                <a:spcPts val="4480"/>
              </a:lnSpc>
              <a:buFont typeface="Arial"/>
              <a:buChar char="•"/>
            </a:pPr>
            <a:r>
              <a:rPr lang="en-US" sz="3200">
                <a:solidFill>
                  <a:srgbClr val="FFFFFF"/>
                </a:solidFill>
                <a:latin typeface="Avenir"/>
                <a:ea typeface="Avenir"/>
                <a:cs typeface="Avenir"/>
                <a:sym typeface="Avenir"/>
              </a:rPr>
              <a:t>Technology </a:t>
            </a:r>
          </a:p>
          <a:p>
            <a:pPr algn="l" marL="1381761" indent="-460587" lvl="2">
              <a:lnSpc>
                <a:spcPts val="4480"/>
              </a:lnSpc>
              <a:buFont typeface="Arial"/>
              <a:buChar char="⚬"/>
            </a:pPr>
            <a:r>
              <a:rPr lang="en-US" sz="3200">
                <a:solidFill>
                  <a:srgbClr val="FFFFFF"/>
                </a:solidFill>
                <a:latin typeface="Avenir"/>
                <a:ea typeface="Avenir"/>
                <a:cs typeface="Avenir"/>
                <a:sym typeface="Avenir"/>
              </a:rPr>
              <a:t>Equipment &amp; Machinery</a:t>
            </a:r>
          </a:p>
          <a:p>
            <a:pPr algn="l" marL="1381761" indent="-460587" lvl="2">
              <a:lnSpc>
                <a:spcPts val="4480"/>
              </a:lnSpc>
              <a:buFont typeface="Arial"/>
              <a:buChar char="⚬"/>
            </a:pPr>
            <a:r>
              <a:rPr lang="en-US" sz="3200">
                <a:solidFill>
                  <a:srgbClr val="FFFFFF"/>
                </a:solidFill>
                <a:latin typeface="Avenir"/>
                <a:ea typeface="Avenir"/>
                <a:cs typeface="Avenir"/>
                <a:sym typeface="Avenir"/>
              </a:rPr>
              <a:t>3D Printing &amp; Additive Manufacturing for lunar construction</a:t>
            </a:r>
          </a:p>
          <a:p>
            <a:pPr algn="l">
              <a:lnSpc>
                <a:spcPts val="4480"/>
              </a:lnSpc>
            </a:pPr>
          </a:p>
        </p:txBody>
      </p:sp>
      <p:sp>
        <p:nvSpPr>
          <p:cNvPr name="TextBox 11" id="11"/>
          <p:cNvSpPr txBox="true"/>
          <p:nvPr/>
        </p:nvSpPr>
        <p:spPr>
          <a:xfrm rot="0">
            <a:off x="14690696" y="9398436"/>
            <a:ext cx="2568604" cy="604521"/>
          </a:xfrm>
          <a:prstGeom prst="rect">
            <a:avLst/>
          </a:prstGeom>
        </p:spPr>
        <p:txBody>
          <a:bodyPr anchor="t" rtlCol="false" tIns="0" lIns="0" bIns="0" rIns="0">
            <a:spAutoFit/>
          </a:bodyPr>
          <a:lstStyle/>
          <a:p>
            <a:pPr algn="l">
              <a:lnSpc>
                <a:spcPts val="4479"/>
              </a:lnSpc>
            </a:pPr>
            <a:r>
              <a:rPr lang="en-US" sz="3199" b="true">
                <a:solidFill>
                  <a:srgbClr val="F04D00"/>
                </a:solidFill>
                <a:latin typeface="Avenir Bold"/>
                <a:ea typeface="Avenir Bold"/>
                <a:cs typeface="Avenir Bold"/>
                <a:sym typeface="Avenir Bold"/>
              </a:rPr>
              <a:t>More Topics!</a:t>
            </a:r>
          </a:p>
        </p:txBody>
      </p:sp>
      <p:grpSp>
        <p:nvGrpSpPr>
          <p:cNvPr name="Group 12" id="12"/>
          <p:cNvGrpSpPr/>
          <p:nvPr/>
        </p:nvGrpSpPr>
        <p:grpSpPr>
          <a:xfrm rot="0">
            <a:off x="320265" y="9711466"/>
            <a:ext cx="6027069" cy="353441"/>
            <a:chOff x="0" y="0"/>
            <a:chExt cx="8036092" cy="471255"/>
          </a:xfrm>
        </p:grpSpPr>
        <p:sp>
          <p:nvSpPr>
            <p:cNvPr name="Freeform 13" id="13"/>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13174281" cy="949327"/>
          </a:xfrm>
          <a:prstGeom prst="rect">
            <a:avLst/>
          </a:prstGeom>
        </p:spPr>
        <p:txBody>
          <a:bodyPr anchor="t" rtlCol="false" tIns="0" lIns="0" bIns="0" rIns="0">
            <a:spAutoFit/>
          </a:bodyPr>
          <a:lstStyle/>
          <a:p>
            <a:pPr algn="l">
              <a:lnSpc>
                <a:spcPts val="6999"/>
              </a:lnSpc>
            </a:pPr>
            <a:r>
              <a:rPr lang="en-US" sz="4999" b="true">
                <a:solidFill>
                  <a:srgbClr val="41E8DE"/>
                </a:solidFill>
                <a:latin typeface="Avenir Bold"/>
                <a:ea typeface="Avenir Bold"/>
                <a:cs typeface="Avenir Bold"/>
                <a:sym typeface="Avenir Bold"/>
              </a:rPr>
              <a:t>Lunar Mining Research Topics</a:t>
            </a:r>
          </a:p>
        </p:txBody>
      </p:sp>
      <p:sp>
        <p:nvSpPr>
          <p:cNvPr name="TextBox 8" id="8"/>
          <p:cNvSpPr txBox="true"/>
          <p:nvPr/>
        </p:nvSpPr>
        <p:spPr>
          <a:xfrm rot="0">
            <a:off x="1495058" y="2495798"/>
            <a:ext cx="7241753" cy="6786245"/>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FFFFFF"/>
                </a:solidFill>
                <a:latin typeface="Avenir"/>
                <a:ea typeface="Avenir"/>
                <a:cs typeface="Avenir"/>
                <a:sym typeface="Avenir"/>
              </a:rPr>
              <a:t>Legal Framework </a:t>
            </a:r>
          </a:p>
          <a:p>
            <a:pPr algn="l" marL="1381761" indent="-460587" lvl="2">
              <a:lnSpc>
                <a:spcPts val="4480"/>
              </a:lnSpc>
              <a:buFont typeface="Arial"/>
              <a:buChar char="⚬"/>
            </a:pPr>
            <a:r>
              <a:rPr lang="en-US" sz="3200">
                <a:solidFill>
                  <a:srgbClr val="FFFFFF"/>
                </a:solidFill>
                <a:latin typeface="Avenir"/>
                <a:ea typeface="Avenir"/>
                <a:cs typeface="Avenir"/>
                <a:sym typeface="Avenir"/>
              </a:rPr>
              <a:t>International agreements </a:t>
            </a:r>
          </a:p>
          <a:p>
            <a:pPr algn="l" marL="1381761" indent="-460587" lvl="2">
              <a:lnSpc>
                <a:spcPts val="4480"/>
              </a:lnSpc>
              <a:buFont typeface="Arial"/>
              <a:buChar char="⚬"/>
            </a:pPr>
            <a:r>
              <a:rPr lang="en-US" sz="3200">
                <a:solidFill>
                  <a:srgbClr val="FFFFFF"/>
                </a:solidFill>
                <a:latin typeface="Avenir"/>
                <a:ea typeface="Avenir"/>
                <a:cs typeface="Avenir"/>
                <a:sym typeface="Avenir"/>
              </a:rPr>
              <a:t>Ownership and property rights in space </a:t>
            </a:r>
          </a:p>
          <a:p>
            <a:pPr algn="l" marL="690881" indent="-345440" lvl="1">
              <a:lnSpc>
                <a:spcPts val="4480"/>
              </a:lnSpc>
              <a:buFont typeface="Arial"/>
              <a:buChar char="•"/>
            </a:pPr>
            <a:r>
              <a:rPr lang="en-US" sz="3200">
                <a:solidFill>
                  <a:srgbClr val="FFFFFF"/>
                </a:solidFill>
                <a:latin typeface="Avenir"/>
                <a:ea typeface="Avenir"/>
                <a:cs typeface="Avenir"/>
                <a:sym typeface="Avenir"/>
              </a:rPr>
              <a:t>Ethical Implications </a:t>
            </a:r>
          </a:p>
          <a:p>
            <a:pPr algn="l" marL="1381761" indent="-460587" lvl="2">
              <a:lnSpc>
                <a:spcPts val="4480"/>
              </a:lnSpc>
              <a:buFont typeface="Arial"/>
              <a:buChar char="⚬"/>
            </a:pPr>
            <a:r>
              <a:rPr lang="en-US" sz="3200">
                <a:solidFill>
                  <a:srgbClr val="FFFFFF"/>
                </a:solidFill>
                <a:latin typeface="Avenir"/>
                <a:ea typeface="Avenir"/>
                <a:cs typeface="Avenir"/>
                <a:sym typeface="Avenir"/>
              </a:rPr>
              <a:t>Equitable distribution of resources</a:t>
            </a:r>
          </a:p>
          <a:p>
            <a:pPr algn="l" marL="1381761" indent="-460587" lvl="2">
              <a:lnSpc>
                <a:spcPts val="4480"/>
              </a:lnSpc>
              <a:buFont typeface="Arial"/>
              <a:buChar char="⚬"/>
            </a:pPr>
            <a:r>
              <a:rPr lang="en-US" sz="3200">
                <a:solidFill>
                  <a:srgbClr val="FFFFFF"/>
                </a:solidFill>
                <a:latin typeface="Avenir"/>
                <a:ea typeface="Avenir"/>
                <a:cs typeface="Avenir"/>
                <a:sym typeface="Avenir"/>
              </a:rPr>
              <a:t>Addressing concerns about space debris </a:t>
            </a:r>
          </a:p>
          <a:p>
            <a:pPr algn="l" marL="690881" indent="-345440" lvl="1">
              <a:lnSpc>
                <a:spcPts val="4480"/>
              </a:lnSpc>
              <a:buFont typeface="Arial"/>
              <a:buChar char="•"/>
            </a:pPr>
            <a:r>
              <a:rPr lang="en-US" sz="3200">
                <a:solidFill>
                  <a:srgbClr val="FFFFFF"/>
                </a:solidFill>
                <a:latin typeface="Avenir"/>
                <a:ea typeface="Avenir"/>
                <a:cs typeface="Avenir"/>
                <a:sym typeface="Avenir"/>
              </a:rPr>
              <a:t>Scientific Research Opportunities </a:t>
            </a:r>
          </a:p>
          <a:p>
            <a:pPr algn="l" marL="1381761" indent="-460587" lvl="2">
              <a:lnSpc>
                <a:spcPts val="4480"/>
              </a:lnSpc>
              <a:buFont typeface="Arial"/>
              <a:buChar char="⚬"/>
            </a:pPr>
            <a:r>
              <a:rPr lang="en-US" sz="3200">
                <a:solidFill>
                  <a:srgbClr val="FFFFFF"/>
                </a:solidFill>
                <a:latin typeface="Avenir"/>
                <a:ea typeface="Avenir"/>
                <a:cs typeface="Avenir"/>
                <a:sym typeface="Avenir"/>
              </a:rPr>
              <a:t>Studying lunar geology </a:t>
            </a:r>
          </a:p>
          <a:p>
            <a:pPr algn="l">
              <a:lnSpc>
                <a:spcPts val="4480"/>
              </a:lnSpc>
            </a:pPr>
          </a:p>
        </p:txBody>
      </p:sp>
      <p:sp>
        <p:nvSpPr>
          <p:cNvPr name="TextBox 9" id="9"/>
          <p:cNvSpPr txBox="true"/>
          <p:nvPr/>
        </p:nvSpPr>
        <p:spPr>
          <a:xfrm rot="0">
            <a:off x="9256968" y="2495798"/>
            <a:ext cx="7718176" cy="5662295"/>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FFFFFF"/>
                </a:solidFill>
                <a:latin typeface="Avenir"/>
                <a:ea typeface="Avenir"/>
                <a:cs typeface="Avenir"/>
                <a:sym typeface="Avenir"/>
              </a:rPr>
              <a:t>Life on the Moon </a:t>
            </a:r>
          </a:p>
          <a:p>
            <a:pPr algn="l" marL="1381761" indent="-460587" lvl="2">
              <a:lnSpc>
                <a:spcPts val="4480"/>
              </a:lnSpc>
              <a:buFont typeface="Arial"/>
              <a:buChar char="⚬"/>
            </a:pPr>
            <a:r>
              <a:rPr lang="en-US" sz="3200">
                <a:solidFill>
                  <a:srgbClr val="FFFFFF"/>
                </a:solidFill>
                <a:latin typeface="Avenir"/>
                <a:ea typeface="Avenir"/>
                <a:cs typeface="Avenir"/>
                <a:sym typeface="Avenir"/>
              </a:rPr>
              <a:t>Lunar settlements</a:t>
            </a:r>
          </a:p>
          <a:p>
            <a:pPr algn="l" marL="1381761" indent="-460587" lvl="2">
              <a:lnSpc>
                <a:spcPts val="4480"/>
              </a:lnSpc>
              <a:buFont typeface="Arial"/>
              <a:buChar char="⚬"/>
            </a:pPr>
            <a:r>
              <a:rPr lang="en-US" sz="3200">
                <a:solidFill>
                  <a:srgbClr val="FFFFFF"/>
                </a:solidFill>
                <a:latin typeface="Avenir"/>
                <a:ea typeface="Avenir"/>
                <a:cs typeface="Avenir"/>
                <a:sym typeface="Avenir"/>
              </a:rPr>
              <a:t>Health and well-being</a:t>
            </a:r>
          </a:p>
          <a:p>
            <a:pPr algn="l" marL="690881" indent="-345440" lvl="1">
              <a:lnSpc>
                <a:spcPts val="4480"/>
              </a:lnSpc>
              <a:buFont typeface="Arial"/>
              <a:buChar char="•"/>
            </a:pPr>
            <a:r>
              <a:rPr lang="en-US" sz="3200">
                <a:solidFill>
                  <a:srgbClr val="FFFFFF"/>
                </a:solidFill>
                <a:latin typeface="Avenir"/>
                <a:ea typeface="Avenir"/>
                <a:cs typeface="Avenir"/>
                <a:sym typeface="Avenir"/>
              </a:rPr>
              <a:t>Potential Benefits </a:t>
            </a:r>
          </a:p>
          <a:p>
            <a:pPr algn="l" marL="1381761" indent="-460587" lvl="2">
              <a:lnSpc>
                <a:spcPts val="4480"/>
              </a:lnSpc>
              <a:buFont typeface="Arial"/>
              <a:buChar char="⚬"/>
            </a:pPr>
            <a:r>
              <a:rPr lang="en-US" sz="3200">
                <a:solidFill>
                  <a:srgbClr val="FFFFFF"/>
                </a:solidFill>
                <a:latin typeface="Avenir"/>
                <a:ea typeface="Avenir"/>
                <a:cs typeface="Avenir"/>
                <a:sym typeface="Avenir"/>
              </a:rPr>
              <a:t>Supporting development of sustainable technologies </a:t>
            </a:r>
          </a:p>
          <a:p>
            <a:pPr algn="l" marL="1381761" indent="-460587" lvl="2">
              <a:lnSpc>
                <a:spcPts val="4480"/>
              </a:lnSpc>
              <a:buFont typeface="Arial"/>
              <a:buChar char="⚬"/>
            </a:pPr>
            <a:r>
              <a:rPr lang="en-US" sz="3200">
                <a:solidFill>
                  <a:srgbClr val="FFFFFF"/>
                </a:solidFill>
                <a:latin typeface="Avenir"/>
                <a:ea typeface="Avenir"/>
                <a:cs typeface="Avenir"/>
                <a:sym typeface="Avenir"/>
              </a:rPr>
              <a:t>Contributing to advancements in science, engineering, and space research </a:t>
            </a:r>
          </a:p>
          <a:p>
            <a:pPr algn="l">
              <a:lnSpc>
                <a:spcPts val="4480"/>
              </a:lnSpc>
            </a:pPr>
          </a:p>
        </p:txBody>
      </p:sp>
      <p:grpSp>
        <p:nvGrpSpPr>
          <p:cNvPr name="Group 10" id="10"/>
          <p:cNvGrpSpPr/>
          <p:nvPr/>
        </p:nvGrpSpPr>
        <p:grpSpPr>
          <a:xfrm rot="0">
            <a:off x="320265" y="9711466"/>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2"/>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3">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Freeform 7" id="7"/>
          <p:cNvSpPr/>
          <p:nvPr/>
        </p:nvSpPr>
        <p:spPr>
          <a:xfrm flipH="false" flipV="false" rot="0">
            <a:off x="1762510" y="5114250"/>
            <a:ext cx="2807520" cy="2807520"/>
          </a:xfrm>
          <a:custGeom>
            <a:avLst/>
            <a:gdLst/>
            <a:ahLst/>
            <a:cxnLst/>
            <a:rect r="r" b="b" t="t" l="l"/>
            <a:pathLst>
              <a:path h="2807520" w="2807520">
                <a:moveTo>
                  <a:pt x="0" y="0"/>
                </a:moveTo>
                <a:lnTo>
                  <a:pt x="2807521" y="0"/>
                </a:lnTo>
                <a:lnTo>
                  <a:pt x="2807521" y="2807520"/>
                </a:lnTo>
                <a:lnTo>
                  <a:pt x="0" y="2807520"/>
                </a:lnTo>
                <a:lnTo>
                  <a:pt x="0" y="0"/>
                </a:lnTo>
                <a:close/>
              </a:path>
            </a:pathLst>
          </a:custGeom>
          <a:blipFill>
            <a:blip r:embed="rId4"/>
            <a:stretch>
              <a:fillRect l="0" t="0" r="0" b="0"/>
            </a:stretch>
          </a:blipFill>
        </p:spPr>
      </p:sp>
      <p:sp>
        <p:nvSpPr>
          <p:cNvPr name="Freeform 8" id="8"/>
          <p:cNvSpPr/>
          <p:nvPr/>
        </p:nvSpPr>
        <p:spPr>
          <a:xfrm flipH="false" flipV="false" rot="0">
            <a:off x="4760120" y="5122410"/>
            <a:ext cx="2799360" cy="2799360"/>
          </a:xfrm>
          <a:custGeom>
            <a:avLst/>
            <a:gdLst/>
            <a:ahLst/>
            <a:cxnLst/>
            <a:rect r="r" b="b" t="t" l="l"/>
            <a:pathLst>
              <a:path h="2799360" w="2799360">
                <a:moveTo>
                  <a:pt x="0" y="0"/>
                </a:moveTo>
                <a:lnTo>
                  <a:pt x="2799359" y="0"/>
                </a:lnTo>
                <a:lnTo>
                  <a:pt x="2799359" y="2799360"/>
                </a:lnTo>
                <a:lnTo>
                  <a:pt x="0" y="2799360"/>
                </a:lnTo>
                <a:lnTo>
                  <a:pt x="0" y="0"/>
                </a:lnTo>
                <a:close/>
              </a:path>
            </a:pathLst>
          </a:custGeom>
          <a:blipFill>
            <a:blip r:embed="rId5"/>
            <a:stretch>
              <a:fillRect l="0" t="0" r="0" b="0"/>
            </a:stretch>
          </a:blipFill>
        </p:spPr>
      </p:sp>
      <p:sp>
        <p:nvSpPr>
          <p:cNvPr name="Freeform 9" id="9"/>
          <p:cNvSpPr/>
          <p:nvPr/>
        </p:nvSpPr>
        <p:spPr>
          <a:xfrm flipH="false" flipV="false" rot="0">
            <a:off x="7745612" y="5122410"/>
            <a:ext cx="2799360" cy="2799360"/>
          </a:xfrm>
          <a:custGeom>
            <a:avLst/>
            <a:gdLst/>
            <a:ahLst/>
            <a:cxnLst/>
            <a:rect r="r" b="b" t="t" l="l"/>
            <a:pathLst>
              <a:path h="2799360" w="2799360">
                <a:moveTo>
                  <a:pt x="0" y="0"/>
                </a:moveTo>
                <a:lnTo>
                  <a:pt x="2799359" y="0"/>
                </a:lnTo>
                <a:lnTo>
                  <a:pt x="2799359" y="2799360"/>
                </a:lnTo>
                <a:lnTo>
                  <a:pt x="0" y="2799360"/>
                </a:lnTo>
                <a:lnTo>
                  <a:pt x="0" y="0"/>
                </a:lnTo>
                <a:close/>
              </a:path>
            </a:pathLst>
          </a:custGeom>
          <a:blipFill>
            <a:blip r:embed="rId6"/>
            <a:stretch>
              <a:fillRect l="0" t="0" r="0" b="0"/>
            </a:stretch>
          </a:blipFill>
        </p:spPr>
      </p:sp>
      <p:sp>
        <p:nvSpPr>
          <p:cNvPr name="Freeform 10" id="10"/>
          <p:cNvSpPr/>
          <p:nvPr/>
        </p:nvSpPr>
        <p:spPr>
          <a:xfrm flipH="false" flipV="false" rot="0">
            <a:off x="10731104" y="5122410"/>
            <a:ext cx="2799360" cy="2799360"/>
          </a:xfrm>
          <a:custGeom>
            <a:avLst/>
            <a:gdLst/>
            <a:ahLst/>
            <a:cxnLst/>
            <a:rect r="r" b="b" t="t" l="l"/>
            <a:pathLst>
              <a:path h="2799360" w="2799360">
                <a:moveTo>
                  <a:pt x="0" y="0"/>
                </a:moveTo>
                <a:lnTo>
                  <a:pt x="2799359" y="0"/>
                </a:lnTo>
                <a:lnTo>
                  <a:pt x="2799359" y="2799360"/>
                </a:lnTo>
                <a:lnTo>
                  <a:pt x="0" y="2799360"/>
                </a:lnTo>
                <a:lnTo>
                  <a:pt x="0" y="0"/>
                </a:lnTo>
                <a:close/>
              </a:path>
            </a:pathLst>
          </a:custGeom>
          <a:blipFill>
            <a:blip r:embed="rId7"/>
            <a:stretch>
              <a:fillRect l="0" t="0" r="0" b="0"/>
            </a:stretch>
          </a:blipFill>
        </p:spPr>
      </p:sp>
      <p:sp>
        <p:nvSpPr>
          <p:cNvPr name="Freeform 11" id="11"/>
          <p:cNvSpPr/>
          <p:nvPr/>
        </p:nvSpPr>
        <p:spPr>
          <a:xfrm flipH="false" flipV="false" rot="0">
            <a:off x="13716596" y="5122410"/>
            <a:ext cx="2799360" cy="2799360"/>
          </a:xfrm>
          <a:custGeom>
            <a:avLst/>
            <a:gdLst/>
            <a:ahLst/>
            <a:cxnLst/>
            <a:rect r="r" b="b" t="t" l="l"/>
            <a:pathLst>
              <a:path h="2799360" w="2799360">
                <a:moveTo>
                  <a:pt x="0" y="0"/>
                </a:moveTo>
                <a:lnTo>
                  <a:pt x="2799359" y="0"/>
                </a:lnTo>
                <a:lnTo>
                  <a:pt x="2799359" y="2799360"/>
                </a:lnTo>
                <a:lnTo>
                  <a:pt x="0" y="2799360"/>
                </a:lnTo>
                <a:lnTo>
                  <a:pt x="0" y="0"/>
                </a:lnTo>
                <a:close/>
              </a:path>
            </a:pathLst>
          </a:custGeom>
          <a:blipFill>
            <a:blip r:embed="rId8"/>
            <a:stretch>
              <a:fillRect l="0" t="0" r="0" b="0"/>
            </a:stretch>
          </a:blipFill>
        </p:spPr>
      </p:sp>
      <p:sp>
        <p:nvSpPr>
          <p:cNvPr name="TextBox 12" id="12"/>
          <p:cNvSpPr txBox="true"/>
          <p:nvPr/>
        </p:nvSpPr>
        <p:spPr>
          <a:xfrm rot="0">
            <a:off x="1762510" y="2568939"/>
            <a:ext cx="13286489" cy="1294131"/>
          </a:xfrm>
          <a:prstGeom prst="rect">
            <a:avLst/>
          </a:prstGeom>
        </p:spPr>
        <p:txBody>
          <a:bodyPr anchor="t" rtlCol="false" tIns="0" lIns="0" bIns="0" rIns="0">
            <a:spAutoFit/>
          </a:bodyPr>
          <a:lstStyle/>
          <a:p>
            <a:pPr algn="l">
              <a:lnSpc>
                <a:spcPts val="9519"/>
              </a:lnSpc>
            </a:pPr>
            <a:r>
              <a:rPr lang="en-US" sz="6799" b="true">
                <a:solidFill>
                  <a:srgbClr val="FFFFFF"/>
                </a:solidFill>
                <a:latin typeface="Avenir Bold"/>
                <a:ea typeface="Avenir Bold"/>
                <a:cs typeface="Avenir Bold"/>
                <a:sym typeface="Avenir Bold"/>
              </a:rPr>
              <a:t>Sustainable Development Goals</a:t>
            </a:r>
          </a:p>
        </p:txBody>
      </p:sp>
      <p:sp>
        <p:nvSpPr>
          <p:cNvPr name="TextBox 13" id="13"/>
          <p:cNvSpPr txBox="true"/>
          <p:nvPr/>
        </p:nvSpPr>
        <p:spPr>
          <a:xfrm rot="0">
            <a:off x="1762510" y="3863300"/>
            <a:ext cx="13989424" cy="1041400"/>
          </a:xfrm>
          <a:prstGeom prst="rect">
            <a:avLst/>
          </a:prstGeom>
        </p:spPr>
        <p:txBody>
          <a:bodyPr anchor="t" rtlCol="false" tIns="0" lIns="0" bIns="0" rIns="0">
            <a:spAutoFit/>
          </a:bodyPr>
          <a:lstStyle/>
          <a:p>
            <a:pPr algn="l">
              <a:lnSpc>
                <a:spcPts val="7699"/>
              </a:lnSpc>
              <a:spcBef>
                <a:spcPct val="0"/>
              </a:spcBef>
            </a:pPr>
          </a:p>
        </p:txBody>
      </p:sp>
      <p:grpSp>
        <p:nvGrpSpPr>
          <p:cNvPr name="Group 14" id="14"/>
          <p:cNvGrpSpPr/>
          <p:nvPr/>
        </p:nvGrpSpPr>
        <p:grpSpPr>
          <a:xfrm rot="0">
            <a:off x="320265" y="9711466"/>
            <a:ext cx="6027069" cy="353441"/>
            <a:chOff x="0" y="0"/>
            <a:chExt cx="8036092" cy="471255"/>
          </a:xfrm>
        </p:grpSpPr>
        <p:sp>
          <p:nvSpPr>
            <p:cNvPr name="Freeform 15" id="15"/>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Research </a:t>
            </a:r>
          </a:p>
        </p:txBody>
      </p:sp>
      <p:sp>
        <p:nvSpPr>
          <p:cNvPr name="TextBox 8" id="8"/>
          <p:cNvSpPr txBox="true"/>
          <p:nvPr/>
        </p:nvSpPr>
        <p:spPr>
          <a:xfrm rot="0">
            <a:off x="2622021" y="2974728"/>
            <a:ext cx="13646715" cy="3540125"/>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What information did you find?</a:t>
            </a:r>
          </a:p>
          <a:p>
            <a:pPr algn="ctr">
              <a:lnSpc>
                <a:spcPts val="9099"/>
              </a:lnSpc>
              <a:spcBef>
                <a:spcPct val="0"/>
              </a:spcBef>
            </a:pPr>
            <a:r>
              <a:rPr lang="en-US" b="true" sz="6499">
                <a:solidFill>
                  <a:srgbClr val="FFFFFF"/>
                </a:solidFill>
                <a:latin typeface="Avenir Bold"/>
                <a:ea typeface="Avenir Bold"/>
                <a:cs typeface="Avenir Bold"/>
                <a:sym typeface="Avenir Bold"/>
              </a:rPr>
              <a:t>What needs to be further explored? </a:t>
            </a:r>
          </a:p>
        </p:txBody>
      </p:sp>
      <p:grpSp>
        <p:nvGrpSpPr>
          <p:cNvPr name="Group 9" id="9"/>
          <p:cNvGrpSpPr/>
          <p:nvPr/>
        </p:nvGrpSpPr>
        <p:grpSpPr>
          <a:xfrm rot="0">
            <a:off x="320265" y="9711466"/>
            <a:ext cx="6027069" cy="353441"/>
            <a:chOff x="0" y="0"/>
            <a:chExt cx="8036092" cy="471255"/>
          </a:xfrm>
        </p:grpSpPr>
        <p:sp>
          <p:nvSpPr>
            <p:cNvPr name="Freeform 10" id="10"/>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Research </a:t>
            </a:r>
          </a:p>
        </p:txBody>
      </p:sp>
      <p:sp>
        <p:nvSpPr>
          <p:cNvPr name="TextBox 8" id="8"/>
          <p:cNvSpPr txBox="true"/>
          <p:nvPr/>
        </p:nvSpPr>
        <p:spPr>
          <a:xfrm rot="0">
            <a:off x="2200091" y="3249612"/>
            <a:ext cx="13646715" cy="3540125"/>
          </a:xfrm>
          <a:prstGeom prst="rect">
            <a:avLst/>
          </a:prstGeom>
        </p:spPr>
        <p:txBody>
          <a:bodyPr anchor="t" rtlCol="false" tIns="0" lIns="0" bIns="0" rIns="0">
            <a:spAutoFit/>
          </a:bodyPr>
          <a:lstStyle/>
          <a:p>
            <a:pPr algn="ctr">
              <a:lnSpc>
                <a:spcPts val="9099"/>
              </a:lnSpc>
              <a:spcBef>
                <a:spcPct val="0"/>
              </a:spcBef>
            </a:pPr>
            <a:r>
              <a:rPr lang="en-US" b="true" sz="6499">
                <a:solidFill>
                  <a:srgbClr val="FFFFFF"/>
                </a:solidFill>
                <a:latin typeface="Avenir Bold"/>
                <a:ea typeface="Avenir Bold"/>
                <a:cs typeface="Avenir Bold"/>
                <a:sym typeface="Avenir Bold"/>
              </a:rPr>
              <a:t>Provide an overview of key concepts, theories, or research relevant to your topic </a:t>
            </a:r>
          </a:p>
        </p:txBody>
      </p:sp>
      <p:grpSp>
        <p:nvGrpSpPr>
          <p:cNvPr name="Group 9" id="9"/>
          <p:cNvGrpSpPr/>
          <p:nvPr/>
        </p:nvGrpSpPr>
        <p:grpSpPr>
          <a:xfrm rot="0">
            <a:off x="320265" y="9711466"/>
            <a:ext cx="6027069" cy="353441"/>
            <a:chOff x="0" y="0"/>
            <a:chExt cx="8036092" cy="471255"/>
          </a:xfrm>
        </p:grpSpPr>
        <p:sp>
          <p:nvSpPr>
            <p:cNvPr name="Freeform 10" id="10"/>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Research </a:t>
            </a:r>
          </a:p>
        </p:txBody>
      </p:sp>
      <p:sp>
        <p:nvSpPr>
          <p:cNvPr name="TextBox 8" id="8"/>
          <p:cNvSpPr txBox="true"/>
          <p:nvPr/>
        </p:nvSpPr>
        <p:spPr>
          <a:xfrm rot="0">
            <a:off x="2320643" y="3825875"/>
            <a:ext cx="13646715" cy="2387600"/>
          </a:xfrm>
          <a:prstGeom prst="rect">
            <a:avLst/>
          </a:prstGeom>
        </p:spPr>
        <p:txBody>
          <a:bodyPr anchor="t" rtlCol="false" tIns="0" lIns="0" bIns="0" rIns="0">
            <a:spAutoFit/>
          </a:bodyPr>
          <a:lstStyle/>
          <a:p>
            <a:pPr algn="ctr">
              <a:lnSpc>
                <a:spcPts val="9099"/>
              </a:lnSpc>
              <a:spcBef>
                <a:spcPct val="0"/>
              </a:spcBef>
            </a:pPr>
            <a:r>
              <a:rPr lang="en-US" b="true" sz="6499">
                <a:solidFill>
                  <a:srgbClr val="FFFFFF"/>
                </a:solidFill>
                <a:latin typeface="Avenir Bold"/>
                <a:ea typeface="Avenir Bold"/>
                <a:cs typeface="Avenir Bold"/>
                <a:sym typeface="Avenir Bold"/>
              </a:rPr>
              <a:t>Are there key concepts that are new to you? </a:t>
            </a:r>
          </a:p>
        </p:txBody>
      </p:sp>
      <p:sp>
        <p:nvSpPr>
          <p:cNvPr name="Freeform 9" id="9"/>
          <p:cNvSpPr/>
          <p:nvPr/>
        </p:nvSpPr>
        <p:spPr>
          <a:xfrm flipH="false" flipV="false" rot="0">
            <a:off x="0" y="7586211"/>
            <a:ext cx="4741693" cy="2700789"/>
          </a:xfrm>
          <a:custGeom>
            <a:avLst/>
            <a:gdLst/>
            <a:ahLst/>
            <a:cxnLst/>
            <a:rect r="r" b="b" t="t" l="l"/>
            <a:pathLst>
              <a:path h="2700789" w="4741693">
                <a:moveTo>
                  <a:pt x="0" y="0"/>
                </a:moveTo>
                <a:lnTo>
                  <a:pt x="4741693" y="0"/>
                </a:lnTo>
                <a:lnTo>
                  <a:pt x="4741693" y="2700789"/>
                </a:lnTo>
                <a:lnTo>
                  <a:pt x="0" y="27007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2080243" y="9689023"/>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Research </a:t>
            </a:r>
          </a:p>
        </p:txBody>
      </p:sp>
      <p:sp>
        <p:nvSpPr>
          <p:cNvPr name="TextBox 8" id="8"/>
          <p:cNvSpPr txBox="true"/>
          <p:nvPr/>
        </p:nvSpPr>
        <p:spPr>
          <a:xfrm rot="0">
            <a:off x="2320643" y="3857378"/>
            <a:ext cx="13646715" cy="2387600"/>
          </a:xfrm>
          <a:prstGeom prst="rect">
            <a:avLst/>
          </a:prstGeom>
        </p:spPr>
        <p:txBody>
          <a:bodyPr anchor="t" rtlCol="false" tIns="0" lIns="0" bIns="0" rIns="0">
            <a:spAutoFit/>
          </a:bodyPr>
          <a:lstStyle/>
          <a:p>
            <a:pPr algn="ctr">
              <a:lnSpc>
                <a:spcPts val="9099"/>
              </a:lnSpc>
              <a:spcBef>
                <a:spcPct val="0"/>
              </a:spcBef>
            </a:pPr>
            <a:r>
              <a:rPr lang="en-US" b="true" sz="6499">
                <a:solidFill>
                  <a:srgbClr val="FFFFFF"/>
                </a:solidFill>
                <a:latin typeface="Avenir Bold"/>
                <a:ea typeface="Avenir Bold"/>
                <a:cs typeface="Avenir Bold"/>
                <a:sym typeface="Avenir Bold"/>
              </a:rPr>
              <a:t>What conclusions can you draw from your research? </a:t>
            </a:r>
          </a:p>
        </p:txBody>
      </p:sp>
      <p:sp>
        <p:nvSpPr>
          <p:cNvPr name="Freeform 9" id="9"/>
          <p:cNvSpPr/>
          <p:nvPr/>
        </p:nvSpPr>
        <p:spPr>
          <a:xfrm flipH="false" flipV="false" rot="0">
            <a:off x="13388112" y="6244979"/>
            <a:ext cx="4445222" cy="3617300"/>
          </a:xfrm>
          <a:custGeom>
            <a:avLst/>
            <a:gdLst/>
            <a:ahLst/>
            <a:cxnLst/>
            <a:rect r="r" b="b" t="t" l="l"/>
            <a:pathLst>
              <a:path h="3617300" w="4445222">
                <a:moveTo>
                  <a:pt x="0" y="0"/>
                </a:moveTo>
                <a:lnTo>
                  <a:pt x="4445223" y="0"/>
                </a:lnTo>
                <a:lnTo>
                  <a:pt x="4445223" y="3617299"/>
                </a:lnTo>
                <a:lnTo>
                  <a:pt x="0" y="36172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20265" y="9711466"/>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Freeform 7" id="7"/>
          <p:cNvSpPr/>
          <p:nvPr/>
        </p:nvSpPr>
        <p:spPr>
          <a:xfrm flipH="false" flipV="false" rot="990654">
            <a:off x="11406634" y="8049588"/>
            <a:ext cx="3088294" cy="4902054"/>
          </a:xfrm>
          <a:custGeom>
            <a:avLst/>
            <a:gdLst/>
            <a:ahLst/>
            <a:cxnLst/>
            <a:rect r="r" b="b" t="t" l="l"/>
            <a:pathLst>
              <a:path h="4902054" w="3088294">
                <a:moveTo>
                  <a:pt x="0" y="0"/>
                </a:moveTo>
                <a:lnTo>
                  <a:pt x="3088293" y="0"/>
                </a:lnTo>
                <a:lnTo>
                  <a:pt x="3088293" y="4902054"/>
                </a:lnTo>
                <a:lnTo>
                  <a:pt x="0" y="4902054"/>
                </a:lnTo>
                <a:lnTo>
                  <a:pt x="0" y="0"/>
                </a:lnTo>
                <a:close/>
              </a:path>
            </a:pathLst>
          </a:custGeom>
          <a:blipFill>
            <a:blip r:embed="rId5"/>
            <a:stretch>
              <a:fillRect l="0" t="0" r="0" b="0"/>
            </a:stretch>
          </a:blipFill>
        </p:spPr>
      </p:sp>
      <p:sp>
        <p:nvSpPr>
          <p:cNvPr name="Freeform 8" id="8"/>
          <p:cNvSpPr/>
          <p:nvPr/>
        </p:nvSpPr>
        <p:spPr>
          <a:xfrm flipH="false" flipV="false" rot="779978">
            <a:off x="12869574" y="8410484"/>
            <a:ext cx="3088294" cy="4902054"/>
          </a:xfrm>
          <a:custGeom>
            <a:avLst/>
            <a:gdLst/>
            <a:ahLst/>
            <a:cxnLst/>
            <a:rect r="r" b="b" t="t" l="l"/>
            <a:pathLst>
              <a:path h="4902054" w="3088294">
                <a:moveTo>
                  <a:pt x="0" y="0"/>
                </a:moveTo>
                <a:lnTo>
                  <a:pt x="3088294" y="0"/>
                </a:lnTo>
                <a:lnTo>
                  <a:pt x="3088294" y="4902053"/>
                </a:lnTo>
                <a:lnTo>
                  <a:pt x="0" y="4902053"/>
                </a:lnTo>
                <a:lnTo>
                  <a:pt x="0" y="0"/>
                </a:lnTo>
                <a:close/>
              </a:path>
            </a:pathLst>
          </a:custGeom>
          <a:blipFill>
            <a:blip r:embed="rId5"/>
            <a:stretch>
              <a:fillRect l="0" t="0" r="0" b="0"/>
            </a:stretch>
          </a:blipFill>
        </p:spPr>
      </p:sp>
      <p:sp>
        <p:nvSpPr>
          <p:cNvPr name="Freeform 9" id="9"/>
          <p:cNvSpPr/>
          <p:nvPr/>
        </p:nvSpPr>
        <p:spPr>
          <a:xfrm flipH="false" flipV="false" rot="916063">
            <a:off x="13386091" y="3707209"/>
            <a:ext cx="2660357" cy="5294243"/>
          </a:xfrm>
          <a:custGeom>
            <a:avLst/>
            <a:gdLst/>
            <a:ahLst/>
            <a:cxnLst/>
            <a:rect r="r" b="b" t="t" l="l"/>
            <a:pathLst>
              <a:path h="5294243" w="2660357">
                <a:moveTo>
                  <a:pt x="0" y="0"/>
                </a:moveTo>
                <a:lnTo>
                  <a:pt x="2660358" y="0"/>
                </a:lnTo>
                <a:lnTo>
                  <a:pt x="2660358" y="5294243"/>
                </a:lnTo>
                <a:lnTo>
                  <a:pt x="0" y="52942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2930884" y="4291012"/>
            <a:ext cx="11785386" cy="1419226"/>
          </a:xfrm>
          <a:prstGeom prst="rect">
            <a:avLst/>
          </a:prstGeom>
        </p:spPr>
        <p:txBody>
          <a:bodyPr anchor="t" rtlCol="false" tIns="0" lIns="0" bIns="0" rIns="0">
            <a:spAutoFit/>
          </a:bodyPr>
          <a:lstStyle/>
          <a:p>
            <a:pPr algn="l">
              <a:lnSpc>
                <a:spcPts val="10499"/>
              </a:lnSpc>
            </a:pPr>
            <a:r>
              <a:rPr lang="en-US" sz="7499" i="true" b="true">
                <a:solidFill>
                  <a:srgbClr val="FFFFFF"/>
                </a:solidFill>
                <a:latin typeface="Avenir Bold Italics"/>
                <a:ea typeface="Avenir Bold Italics"/>
                <a:cs typeface="Avenir Bold Italics"/>
                <a:sym typeface="Avenir Bold Italics"/>
              </a:rPr>
              <a:t>Part 3: Diorama Design </a:t>
            </a:r>
          </a:p>
        </p:txBody>
      </p:sp>
      <p:grpSp>
        <p:nvGrpSpPr>
          <p:cNvPr name="Group 11" id="11"/>
          <p:cNvGrpSpPr/>
          <p:nvPr/>
        </p:nvGrpSpPr>
        <p:grpSpPr>
          <a:xfrm rot="0">
            <a:off x="320265" y="9711466"/>
            <a:ext cx="6027069" cy="353441"/>
            <a:chOff x="0" y="0"/>
            <a:chExt cx="8036092" cy="471255"/>
          </a:xfrm>
        </p:grpSpPr>
        <p:sp>
          <p:nvSpPr>
            <p:cNvPr name="Freeform 12" id="12"/>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Design</a:t>
            </a:r>
          </a:p>
        </p:txBody>
      </p:sp>
      <p:sp>
        <p:nvSpPr>
          <p:cNvPr name="Freeform 8" id="8"/>
          <p:cNvSpPr/>
          <p:nvPr/>
        </p:nvSpPr>
        <p:spPr>
          <a:xfrm flipH="false" flipV="false" rot="0">
            <a:off x="13388112" y="6244979"/>
            <a:ext cx="4445222" cy="3617300"/>
          </a:xfrm>
          <a:custGeom>
            <a:avLst/>
            <a:gdLst/>
            <a:ahLst/>
            <a:cxnLst/>
            <a:rect r="r" b="b" t="t" l="l"/>
            <a:pathLst>
              <a:path h="3617300" w="4445222">
                <a:moveTo>
                  <a:pt x="0" y="0"/>
                </a:moveTo>
                <a:lnTo>
                  <a:pt x="4445223" y="0"/>
                </a:lnTo>
                <a:lnTo>
                  <a:pt x="4445223" y="3617299"/>
                </a:lnTo>
                <a:lnTo>
                  <a:pt x="0" y="36172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3427907" y="4291011"/>
            <a:ext cx="11432186" cy="1419228"/>
          </a:xfrm>
          <a:prstGeom prst="rect">
            <a:avLst/>
          </a:prstGeom>
        </p:spPr>
        <p:txBody>
          <a:bodyPr anchor="t" rtlCol="false" tIns="0" lIns="0" bIns="0" rIns="0">
            <a:spAutoFit/>
          </a:bodyPr>
          <a:lstStyle/>
          <a:p>
            <a:pPr algn="ctr">
              <a:lnSpc>
                <a:spcPts val="10499"/>
              </a:lnSpc>
            </a:pPr>
            <a:r>
              <a:rPr lang="en-US" sz="7499" b="true">
                <a:solidFill>
                  <a:srgbClr val="FFFFFF"/>
                </a:solidFill>
                <a:latin typeface="Avenir Bold"/>
                <a:ea typeface="Avenir Bold"/>
                <a:cs typeface="Avenir Bold"/>
                <a:sym typeface="Avenir Bold"/>
              </a:rPr>
              <a:t>Step 1: Choose a Focus </a:t>
            </a:r>
          </a:p>
        </p:txBody>
      </p:sp>
      <p:grpSp>
        <p:nvGrpSpPr>
          <p:cNvPr name="Group 10" id="10"/>
          <p:cNvGrpSpPr/>
          <p:nvPr/>
        </p:nvGrpSpPr>
        <p:grpSpPr>
          <a:xfrm rot="0">
            <a:off x="320265" y="9711466"/>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Design</a:t>
            </a:r>
          </a:p>
        </p:txBody>
      </p:sp>
      <p:sp>
        <p:nvSpPr>
          <p:cNvPr name="TextBox 8" id="8"/>
          <p:cNvSpPr txBox="true"/>
          <p:nvPr/>
        </p:nvSpPr>
        <p:spPr>
          <a:xfrm rot="0">
            <a:off x="3050786" y="4684475"/>
            <a:ext cx="12186429" cy="2022475"/>
          </a:xfrm>
          <a:prstGeom prst="rect">
            <a:avLst/>
          </a:prstGeom>
        </p:spPr>
        <p:txBody>
          <a:bodyPr anchor="t" rtlCol="false" tIns="0" lIns="0" bIns="0" rIns="0">
            <a:spAutoFit/>
          </a:bodyPr>
          <a:lstStyle/>
          <a:p>
            <a:pPr algn="ctr">
              <a:lnSpc>
                <a:spcPts val="7700"/>
              </a:lnSpc>
              <a:spcBef>
                <a:spcPct val="0"/>
              </a:spcBef>
            </a:pPr>
            <a:r>
              <a:rPr lang="en-US" b="true" sz="5500">
                <a:solidFill>
                  <a:srgbClr val="FFFFFF"/>
                </a:solidFill>
                <a:latin typeface="Avenir Bold"/>
                <a:ea typeface="Avenir Bold"/>
                <a:cs typeface="Avenir Bold"/>
                <a:sym typeface="Avenir Bold"/>
              </a:rPr>
              <a:t>What aspect of Lunar Mining do you want to focus on?  </a:t>
            </a:r>
          </a:p>
        </p:txBody>
      </p:sp>
      <p:sp>
        <p:nvSpPr>
          <p:cNvPr name="Freeform 9" id="9"/>
          <p:cNvSpPr/>
          <p:nvPr/>
        </p:nvSpPr>
        <p:spPr>
          <a:xfrm flipH="false" flipV="false" rot="0">
            <a:off x="13388112" y="6244979"/>
            <a:ext cx="4445222" cy="3617300"/>
          </a:xfrm>
          <a:custGeom>
            <a:avLst/>
            <a:gdLst/>
            <a:ahLst/>
            <a:cxnLst/>
            <a:rect r="r" b="b" t="t" l="l"/>
            <a:pathLst>
              <a:path h="3617300" w="4445222">
                <a:moveTo>
                  <a:pt x="0" y="0"/>
                </a:moveTo>
                <a:lnTo>
                  <a:pt x="4445223" y="0"/>
                </a:lnTo>
                <a:lnTo>
                  <a:pt x="4445223" y="3617299"/>
                </a:lnTo>
                <a:lnTo>
                  <a:pt x="0" y="36172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648772" y="3509197"/>
            <a:ext cx="13174281" cy="1041402"/>
          </a:xfrm>
          <a:prstGeom prst="rect">
            <a:avLst/>
          </a:prstGeom>
        </p:spPr>
        <p:txBody>
          <a:bodyPr anchor="t" rtlCol="false" tIns="0" lIns="0" bIns="0" rIns="0">
            <a:spAutoFit/>
          </a:bodyPr>
          <a:lstStyle/>
          <a:p>
            <a:pPr algn="l">
              <a:lnSpc>
                <a:spcPts val="7699"/>
              </a:lnSpc>
            </a:pPr>
            <a:r>
              <a:rPr lang="en-US" sz="5499" b="true">
                <a:solidFill>
                  <a:srgbClr val="41E8DE"/>
                </a:solidFill>
                <a:latin typeface="Avenir Bold"/>
                <a:ea typeface="Avenir Bold"/>
                <a:cs typeface="Avenir Bold"/>
                <a:sym typeface="Avenir Bold"/>
              </a:rPr>
              <a:t>Step 1: Choose a Focus </a:t>
            </a:r>
          </a:p>
        </p:txBody>
      </p:sp>
      <p:sp>
        <p:nvSpPr>
          <p:cNvPr name="TextBox 11" id="11"/>
          <p:cNvSpPr txBox="true"/>
          <p:nvPr/>
        </p:nvSpPr>
        <p:spPr>
          <a:xfrm rot="0">
            <a:off x="1648772" y="7639456"/>
            <a:ext cx="10136905" cy="1114423"/>
          </a:xfrm>
          <a:prstGeom prst="rect">
            <a:avLst/>
          </a:prstGeom>
        </p:spPr>
        <p:txBody>
          <a:bodyPr anchor="t" rtlCol="false" tIns="0" lIns="0" bIns="0" rIns="0">
            <a:spAutoFit/>
          </a:bodyPr>
          <a:lstStyle/>
          <a:p>
            <a:pPr algn="l">
              <a:lnSpc>
                <a:spcPts val="4200"/>
              </a:lnSpc>
              <a:spcBef>
                <a:spcPct val="0"/>
              </a:spcBef>
            </a:pPr>
            <a:r>
              <a:rPr lang="en-US" b="true" sz="3000" i="true">
                <a:solidFill>
                  <a:srgbClr val="FFFFFF"/>
                </a:solidFill>
                <a:latin typeface="Avenir Bold Italics"/>
                <a:ea typeface="Avenir Bold Italics"/>
                <a:cs typeface="Avenir Bold Italics"/>
                <a:sym typeface="Avenir Bold Italics"/>
              </a:rPr>
              <a:t>Lunar habitat, lunar geology, mining operation, technologies, research station, etc.</a:t>
            </a:r>
          </a:p>
        </p:txBody>
      </p:sp>
      <p:grpSp>
        <p:nvGrpSpPr>
          <p:cNvPr name="Group 12" id="12"/>
          <p:cNvGrpSpPr/>
          <p:nvPr/>
        </p:nvGrpSpPr>
        <p:grpSpPr>
          <a:xfrm rot="0">
            <a:off x="320265" y="9711466"/>
            <a:ext cx="6027069" cy="353441"/>
            <a:chOff x="0" y="0"/>
            <a:chExt cx="8036092" cy="471255"/>
          </a:xfrm>
        </p:grpSpPr>
        <p:sp>
          <p:nvSpPr>
            <p:cNvPr name="Freeform 13" id="13"/>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Design</a:t>
            </a:r>
          </a:p>
        </p:txBody>
      </p:sp>
      <p:sp>
        <p:nvSpPr>
          <p:cNvPr name="Freeform 8" id="8"/>
          <p:cNvSpPr/>
          <p:nvPr/>
        </p:nvSpPr>
        <p:spPr>
          <a:xfrm flipH="false" flipV="false" rot="0">
            <a:off x="13388112" y="6244979"/>
            <a:ext cx="4445222" cy="3617300"/>
          </a:xfrm>
          <a:custGeom>
            <a:avLst/>
            <a:gdLst/>
            <a:ahLst/>
            <a:cxnLst/>
            <a:rect r="r" b="b" t="t" l="l"/>
            <a:pathLst>
              <a:path h="3617300" w="4445222">
                <a:moveTo>
                  <a:pt x="0" y="0"/>
                </a:moveTo>
                <a:lnTo>
                  <a:pt x="4445223" y="0"/>
                </a:lnTo>
                <a:lnTo>
                  <a:pt x="4445223" y="3617299"/>
                </a:lnTo>
                <a:lnTo>
                  <a:pt x="0" y="36172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5105955" y="4291011"/>
            <a:ext cx="8076090" cy="1419228"/>
          </a:xfrm>
          <a:prstGeom prst="rect">
            <a:avLst/>
          </a:prstGeom>
        </p:spPr>
        <p:txBody>
          <a:bodyPr anchor="t" rtlCol="false" tIns="0" lIns="0" bIns="0" rIns="0">
            <a:spAutoFit/>
          </a:bodyPr>
          <a:lstStyle/>
          <a:p>
            <a:pPr algn="ctr">
              <a:lnSpc>
                <a:spcPts val="10499"/>
              </a:lnSpc>
            </a:pPr>
            <a:r>
              <a:rPr lang="en-US" sz="7499" b="true">
                <a:solidFill>
                  <a:srgbClr val="FFFFFF"/>
                </a:solidFill>
                <a:latin typeface="Avenir Bold"/>
                <a:ea typeface="Avenir Bold"/>
                <a:cs typeface="Avenir Bold"/>
                <a:sym typeface="Avenir Bold"/>
              </a:rPr>
              <a:t>Step 2: Planning </a:t>
            </a:r>
          </a:p>
        </p:txBody>
      </p:sp>
      <p:grpSp>
        <p:nvGrpSpPr>
          <p:cNvPr name="Group 10" id="10"/>
          <p:cNvGrpSpPr/>
          <p:nvPr/>
        </p:nvGrpSpPr>
        <p:grpSpPr>
          <a:xfrm rot="0">
            <a:off x="320265" y="9711466"/>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Design</a:t>
            </a:r>
          </a:p>
        </p:txBody>
      </p:sp>
      <p:sp>
        <p:nvSpPr>
          <p:cNvPr name="TextBox 8" id="8"/>
          <p:cNvSpPr txBox="true"/>
          <p:nvPr/>
        </p:nvSpPr>
        <p:spPr>
          <a:xfrm rot="0">
            <a:off x="1648772" y="3509197"/>
            <a:ext cx="13174281" cy="1041402"/>
          </a:xfrm>
          <a:prstGeom prst="rect">
            <a:avLst/>
          </a:prstGeom>
        </p:spPr>
        <p:txBody>
          <a:bodyPr anchor="t" rtlCol="false" tIns="0" lIns="0" bIns="0" rIns="0">
            <a:spAutoFit/>
          </a:bodyPr>
          <a:lstStyle/>
          <a:p>
            <a:pPr algn="l">
              <a:lnSpc>
                <a:spcPts val="7699"/>
              </a:lnSpc>
            </a:pPr>
            <a:r>
              <a:rPr lang="en-US" sz="5499" b="true">
                <a:solidFill>
                  <a:srgbClr val="41E8DE"/>
                </a:solidFill>
                <a:latin typeface="Avenir Bold"/>
                <a:ea typeface="Avenir Bold"/>
                <a:cs typeface="Avenir Bold"/>
                <a:sym typeface="Avenir Bold"/>
              </a:rPr>
              <a:t>Step 2: Planning </a:t>
            </a:r>
          </a:p>
        </p:txBody>
      </p:sp>
      <p:sp>
        <p:nvSpPr>
          <p:cNvPr name="TextBox 9" id="9"/>
          <p:cNvSpPr txBox="true"/>
          <p:nvPr/>
        </p:nvSpPr>
        <p:spPr>
          <a:xfrm rot="0">
            <a:off x="3155725" y="4544257"/>
            <a:ext cx="12186429" cy="1050925"/>
          </a:xfrm>
          <a:prstGeom prst="rect">
            <a:avLst/>
          </a:prstGeom>
        </p:spPr>
        <p:txBody>
          <a:bodyPr anchor="t" rtlCol="false" tIns="0" lIns="0" bIns="0" rIns="0">
            <a:spAutoFit/>
          </a:bodyPr>
          <a:lstStyle/>
          <a:p>
            <a:pPr algn="ctr">
              <a:lnSpc>
                <a:spcPts val="7700"/>
              </a:lnSpc>
              <a:spcBef>
                <a:spcPct val="0"/>
              </a:spcBef>
            </a:pPr>
            <a:r>
              <a:rPr lang="en-US" b="true" sz="5500">
                <a:solidFill>
                  <a:srgbClr val="FFFFFF"/>
                </a:solidFill>
                <a:latin typeface="Avenir Bold"/>
                <a:ea typeface="Avenir Bold"/>
                <a:cs typeface="Avenir Bold"/>
                <a:sym typeface="Avenir Bold"/>
              </a:rPr>
              <a:t>Plan your diorama </a:t>
            </a:r>
          </a:p>
        </p:txBody>
      </p:sp>
      <p:sp>
        <p:nvSpPr>
          <p:cNvPr name="TextBox 10" id="10"/>
          <p:cNvSpPr txBox="true"/>
          <p:nvPr/>
        </p:nvSpPr>
        <p:spPr>
          <a:xfrm rot="0">
            <a:off x="1648772" y="7700156"/>
            <a:ext cx="11494714" cy="1114423"/>
          </a:xfrm>
          <a:prstGeom prst="rect">
            <a:avLst/>
          </a:prstGeom>
        </p:spPr>
        <p:txBody>
          <a:bodyPr anchor="t" rtlCol="false" tIns="0" lIns="0" bIns="0" rIns="0">
            <a:spAutoFit/>
          </a:bodyPr>
          <a:lstStyle/>
          <a:p>
            <a:pPr algn="l">
              <a:lnSpc>
                <a:spcPts val="4200"/>
              </a:lnSpc>
            </a:pPr>
            <a:r>
              <a:rPr lang="en-US" sz="3000" i="true" b="true">
                <a:solidFill>
                  <a:srgbClr val="FFFFFF"/>
                </a:solidFill>
                <a:latin typeface="Avenir Bold Italics"/>
                <a:ea typeface="Avenir Bold Italics"/>
                <a:cs typeface="Avenir Bold Italics"/>
                <a:sym typeface="Avenir Bold Italics"/>
              </a:rPr>
              <a:t>Gather resources you can refer to (images, articles, videos) </a:t>
            </a:r>
          </a:p>
          <a:p>
            <a:pPr algn="l">
              <a:lnSpc>
                <a:spcPts val="4200"/>
              </a:lnSpc>
              <a:spcBef>
                <a:spcPct val="0"/>
              </a:spcBef>
            </a:pPr>
            <a:r>
              <a:rPr lang="en-US" b="true" sz="3000" i="true">
                <a:solidFill>
                  <a:srgbClr val="FFFFFF"/>
                </a:solidFill>
                <a:latin typeface="Avenir Bold Italics"/>
                <a:ea typeface="Avenir Bold Italics"/>
                <a:cs typeface="Avenir Bold Italics"/>
                <a:sym typeface="Avenir Bold Italics"/>
              </a:rPr>
              <a:t>What materials do you need? </a:t>
            </a:r>
          </a:p>
        </p:txBody>
      </p:sp>
      <p:grpSp>
        <p:nvGrpSpPr>
          <p:cNvPr name="Group 11" id="11"/>
          <p:cNvGrpSpPr/>
          <p:nvPr/>
        </p:nvGrpSpPr>
        <p:grpSpPr>
          <a:xfrm rot="0">
            <a:off x="320265" y="9711466"/>
            <a:ext cx="6027069" cy="353441"/>
            <a:chOff x="0" y="0"/>
            <a:chExt cx="8036092" cy="471255"/>
          </a:xfrm>
        </p:grpSpPr>
        <p:sp>
          <p:nvSpPr>
            <p:cNvPr name="Freeform 12" id="12"/>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Design</a:t>
            </a:r>
          </a:p>
        </p:txBody>
      </p:sp>
      <p:sp>
        <p:nvSpPr>
          <p:cNvPr name="TextBox 8" id="8"/>
          <p:cNvSpPr txBox="true"/>
          <p:nvPr/>
        </p:nvSpPr>
        <p:spPr>
          <a:xfrm rot="0">
            <a:off x="1648772" y="3509197"/>
            <a:ext cx="13174281" cy="1041402"/>
          </a:xfrm>
          <a:prstGeom prst="rect">
            <a:avLst/>
          </a:prstGeom>
        </p:spPr>
        <p:txBody>
          <a:bodyPr anchor="t" rtlCol="false" tIns="0" lIns="0" bIns="0" rIns="0">
            <a:spAutoFit/>
          </a:bodyPr>
          <a:lstStyle/>
          <a:p>
            <a:pPr algn="l">
              <a:lnSpc>
                <a:spcPts val="7699"/>
              </a:lnSpc>
            </a:pPr>
            <a:r>
              <a:rPr lang="en-US" sz="5499" b="true">
                <a:solidFill>
                  <a:srgbClr val="41E8DE"/>
                </a:solidFill>
                <a:latin typeface="Avenir Bold"/>
                <a:ea typeface="Avenir Bold"/>
                <a:cs typeface="Avenir Bold"/>
                <a:sym typeface="Avenir Bold"/>
              </a:rPr>
              <a:t>Step 2: Planning </a:t>
            </a:r>
          </a:p>
        </p:txBody>
      </p:sp>
      <p:sp>
        <p:nvSpPr>
          <p:cNvPr name="TextBox 9" id="9"/>
          <p:cNvSpPr txBox="true"/>
          <p:nvPr/>
        </p:nvSpPr>
        <p:spPr>
          <a:xfrm rot="0">
            <a:off x="3155725" y="4544257"/>
            <a:ext cx="12186429" cy="2022475"/>
          </a:xfrm>
          <a:prstGeom prst="rect">
            <a:avLst/>
          </a:prstGeom>
        </p:spPr>
        <p:txBody>
          <a:bodyPr anchor="t" rtlCol="false" tIns="0" lIns="0" bIns="0" rIns="0">
            <a:spAutoFit/>
          </a:bodyPr>
          <a:lstStyle/>
          <a:p>
            <a:pPr algn="ctr">
              <a:lnSpc>
                <a:spcPts val="7700"/>
              </a:lnSpc>
              <a:spcBef>
                <a:spcPct val="0"/>
              </a:spcBef>
            </a:pPr>
            <a:r>
              <a:rPr lang="en-US" b="true" sz="5500">
                <a:solidFill>
                  <a:srgbClr val="FFFFFF"/>
                </a:solidFill>
                <a:latin typeface="Avenir Bold"/>
                <a:ea typeface="Avenir Bold"/>
                <a:cs typeface="Avenir Bold"/>
                <a:sym typeface="Avenir Bold"/>
              </a:rPr>
              <a:t>Plan how you will showcase sustainable features or practices </a:t>
            </a:r>
          </a:p>
        </p:txBody>
      </p:sp>
      <p:grpSp>
        <p:nvGrpSpPr>
          <p:cNvPr name="Group 10" id="10"/>
          <p:cNvGrpSpPr/>
          <p:nvPr/>
        </p:nvGrpSpPr>
        <p:grpSpPr>
          <a:xfrm rot="0">
            <a:off x="320265" y="9711466"/>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3155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2191074" y="4993950"/>
            <a:ext cx="13209825" cy="2165350"/>
          </a:xfrm>
          <a:prstGeom prst="rect">
            <a:avLst/>
          </a:prstGeom>
        </p:spPr>
        <p:txBody>
          <a:bodyPr anchor="t" rtlCol="false" tIns="0" lIns="0" bIns="0" rIns="0">
            <a:spAutoFit/>
          </a:bodyPr>
          <a:lstStyle/>
          <a:p>
            <a:pPr algn="l">
              <a:lnSpc>
                <a:spcPts val="5599"/>
              </a:lnSpc>
            </a:pPr>
            <a:r>
              <a:rPr lang="en-US" sz="3999">
                <a:solidFill>
                  <a:srgbClr val="FFFFFF"/>
                </a:solidFill>
                <a:latin typeface="Avenir"/>
                <a:ea typeface="Avenir"/>
                <a:cs typeface="Avenir"/>
                <a:sym typeface="Avenir"/>
              </a:rPr>
              <a:t>To create a diorama that depicts a lunar mining operation and explores the concept of sustainable resource extraction on the Moon</a:t>
            </a:r>
          </a:p>
        </p:txBody>
      </p:sp>
      <p:sp>
        <p:nvSpPr>
          <p:cNvPr name="TextBox 8" id="8"/>
          <p:cNvSpPr txBox="true"/>
          <p:nvPr/>
        </p:nvSpPr>
        <p:spPr>
          <a:xfrm rot="0">
            <a:off x="2191074" y="3988102"/>
            <a:ext cx="5674980"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Project Objective</a:t>
            </a:r>
          </a:p>
        </p:txBody>
      </p:sp>
      <p:grpSp>
        <p:nvGrpSpPr>
          <p:cNvPr name="Group 9" id="9"/>
          <p:cNvGrpSpPr/>
          <p:nvPr/>
        </p:nvGrpSpPr>
        <p:grpSpPr>
          <a:xfrm rot="0">
            <a:off x="1411475" y="1265540"/>
            <a:ext cx="13989424" cy="2069060"/>
            <a:chOff x="0" y="0"/>
            <a:chExt cx="18652565" cy="2758747"/>
          </a:xfrm>
        </p:grpSpPr>
        <p:sp>
          <p:nvSpPr>
            <p:cNvPr name="TextBox 10" id="10"/>
            <p:cNvSpPr txBox="true"/>
            <p:nvPr/>
          </p:nvSpPr>
          <p:spPr>
            <a:xfrm rot="0">
              <a:off x="0" y="-266700"/>
              <a:ext cx="14279543" cy="1636607"/>
            </a:xfrm>
            <a:prstGeom prst="rect">
              <a:avLst/>
            </a:prstGeom>
          </p:spPr>
          <p:txBody>
            <a:bodyPr anchor="t" rtlCol="false" tIns="0" lIns="0" bIns="0" rIns="0">
              <a:spAutoFit/>
            </a:bodyPr>
            <a:lstStyle/>
            <a:p>
              <a:pPr algn="l">
                <a:lnSpc>
                  <a:spcPts val="9519"/>
                </a:lnSpc>
              </a:pPr>
              <a:r>
                <a:rPr lang="en-US" sz="6799" b="true">
                  <a:solidFill>
                    <a:srgbClr val="FFFFFF"/>
                  </a:solidFill>
                  <a:latin typeface="Avenir Bold"/>
                  <a:ea typeface="Avenir Bold"/>
                  <a:cs typeface="Avenir Bold"/>
                  <a:sym typeface="Avenir Bold"/>
                </a:rPr>
                <a:t>Lunar Mining Diorama: </a:t>
              </a:r>
            </a:p>
          </p:txBody>
        </p:sp>
        <p:sp>
          <p:nvSpPr>
            <p:cNvPr name="TextBox 11" id="11"/>
            <p:cNvSpPr txBox="true"/>
            <p:nvPr/>
          </p:nvSpPr>
          <p:spPr>
            <a:xfrm rot="0">
              <a:off x="0" y="1440064"/>
              <a:ext cx="18652565" cy="1318683"/>
            </a:xfrm>
            <a:prstGeom prst="rect">
              <a:avLst/>
            </a:prstGeom>
          </p:spPr>
          <p:txBody>
            <a:bodyPr anchor="t" rtlCol="false" tIns="0" lIns="0" bIns="0" rIns="0">
              <a:spAutoFit/>
            </a:bodyPr>
            <a:lstStyle/>
            <a:p>
              <a:pPr algn="l">
                <a:lnSpc>
                  <a:spcPts val="7699"/>
                </a:lnSpc>
                <a:spcBef>
                  <a:spcPct val="0"/>
                </a:spcBef>
              </a:pPr>
              <a:r>
                <a:rPr lang="en-US" b="true" sz="5499">
                  <a:solidFill>
                    <a:srgbClr val="FFFFFF"/>
                  </a:solidFill>
                  <a:latin typeface="Avenir Bold"/>
                  <a:ea typeface="Avenir Bold"/>
                  <a:cs typeface="Avenir Bold"/>
                  <a:sym typeface="Avenir Bold"/>
                </a:rPr>
                <a:t>Exploring Sustainable Resource Extraction</a:t>
              </a:r>
            </a:p>
          </p:txBody>
        </p:sp>
      </p:grpSp>
      <p:sp>
        <p:nvSpPr>
          <p:cNvPr name="Freeform 12" id="12"/>
          <p:cNvSpPr/>
          <p:nvPr/>
        </p:nvSpPr>
        <p:spPr>
          <a:xfrm flipH="false" flipV="false" rot="0">
            <a:off x="14652416" y="7273806"/>
            <a:ext cx="3180918" cy="2588472"/>
          </a:xfrm>
          <a:custGeom>
            <a:avLst/>
            <a:gdLst/>
            <a:ahLst/>
            <a:cxnLst/>
            <a:rect r="r" b="b" t="t" l="l"/>
            <a:pathLst>
              <a:path h="2588472" w="3180918">
                <a:moveTo>
                  <a:pt x="0" y="0"/>
                </a:moveTo>
                <a:lnTo>
                  <a:pt x="3180919" y="0"/>
                </a:lnTo>
                <a:lnTo>
                  <a:pt x="3180919" y="2588472"/>
                </a:lnTo>
                <a:lnTo>
                  <a:pt x="0" y="2588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3" id="13"/>
          <p:cNvGrpSpPr/>
          <p:nvPr/>
        </p:nvGrpSpPr>
        <p:grpSpPr>
          <a:xfrm rot="0">
            <a:off x="320265" y="9711466"/>
            <a:ext cx="6027069" cy="353441"/>
            <a:chOff x="0" y="0"/>
            <a:chExt cx="8036092" cy="471255"/>
          </a:xfrm>
        </p:grpSpPr>
        <p:sp>
          <p:nvSpPr>
            <p:cNvPr name="Freeform 14" id="14"/>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Design</a:t>
            </a:r>
          </a:p>
        </p:txBody>
      </p:sp>
      <p:sp>
        <p:nvSpPr>
          <p:cNvPr name="TextBox 8" id="8"/>
          <p:cNvSpPr txBox="true"/>
          <p:nvPr/>
        </p:nvSpPr>
        <p:spPr>
          <a:xfrm rot="0">
            <a:off x="5105955" y="4291011"/>
            <a:ext cx="8076090" cy="1419228"/>
          </a:xfrm>
          <a:prstGeom prst="rect">
            <a:avLst/>
          </a:prstGeom>
        </p:spPr>
        <p:txBody>
          <a:bodyPr anchor="t" rtlCol="false" tIns="0" lIns="0" bIns="0" rIns="0">
            <a:spAutoFit/>
          </a:bodyPr>
          <a:lstStyle/>
          <a:p>
            <a:pPr algn="ctr">
              <a:lnSpc>
                <a:spcPts val="10499"/>
              </a:lnSpc>
            </a:pPr>
            <a:r>
              <a:rPr lang="en-US" sz="7499" b="true">
                <a:solidFill>
                  <a:srgbClr val="FFFFFF"/>
                </a:solidFill>
                <a:latin typeface="Avenir Bold"/>
                <a:ea typeface="Avenir Bold"/>
                <a:cs typeface="Avenir Bold"/>
                <a:sym typeface="Avenir Bold"/>
              </a:rPr>
              <a:t>Step 3: Build! </a:t>
            </a:r>
          </a:p>
        </p:txBody>
      </p:sp>
      <p:sp>
        <p:nvSpPr>
          <p:cNvPr name="Freeform 9" id="9"/>
          <p:cNvSpPr/>
          <p:nvPr/>
        </p:nvSpPr>
        <p:spPr>
          <a:xfrm flipH="false" flipV="false" rot="0">
            <a:off x="12765105" y="5551606"/>
            <a:ext cx="5313762" cy="4523972"/>
          </a:xfrm>
          <a:custGeom>
            <a:avLst/>
            <a:gdLst/>
            <a:ahLst/>
            <a:cxnLst/>
            <a:rect r="r" b="b" t="t" l="l"/>
            <a:pathLst>
              <a:path h="4523972" w="5313762">
                <a:moveTo>
                  <a:pt x="0" y="0"/>
                </a:moveTo>
                <a:lnTo>
                  <a:pt x="5313763" y="0"/>
                </a:lnTo>
                <a:lnTo>
                  <a:pt x="5313763" y="4523972"/>
                </a:lnTo>
                <a:lnTo>
                  <a:pt x="0" y="45239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2488014" y="8352819"/>
            <a:ext cx="2461084" cy="1722759"/>
          </a:xfrm>
          <a:custGeom>
            <a:avLst/>
            <a:gdLst/>
            <a:ahLst/>
            <a:cxnLst/>
            <a:rect r="r" b="b" t="t" l="l"/>
            <a:pathLst>
              <a:path h="1722759" w="2461084">
                <a:moveTo>
                  <a:pt x="0" y="0"/>
                </a:moveTo>
                <a:lnTo>
                  <a:pt x="2461084" y="0"/>
                </a:lnTo>
                <a:lnTo>
                  <a:pt x="2461084" y="1722759"/>
                </a:lnTo>
                <a:lnTo>
                  <a:pt x="0" y="17227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320265" y="9711466"/>
            <a:ext cx="6027069" cy="353441"/>
            <a:chOff x="0" y="0"/>
            <a:chExt cx="8036092" cy="471255"/>
          </a:xfrm>
        </p:grpSpPr>
        <p:sp>
          <p:nvSpPr>
            <p:cNvPr name="Freeform 12" id="12"/>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Design</a:t>
            </a:r>
          </a:p>
        </p:txBody>
      </p:sp>
      <p:sp>
        <p:nvSpPr>
          <p:cNvPr name="Freeform 8" id="8"/>
          <p:cNvSpPr/>
          <p:nvPr/>
        </p:nvSpPr>
        <p:spPr>
          <a:xfrm flipH="false" flipV="false" rot="0">
            <a:off x="14041020" y="6776282"/>
            <a:ext cx="3792314" cy="3085996"/>
          </a:xfrm>
          <a:custGeom>
            <a:avLst/>
            <a:gdLst/>
            <a:ahLst/>
            <a:cxnLst/>
            <a:rect r="r" b="b" t="t" l="l"/>
            <a:pathLst>
              <a:path h="3085996" w="3792314">
                <a:moveTo>
                  <a:pt x="0" y="0"/>
                </a:moveTo>
                <a:lnTo>
                  <a:pt x="3792315" y="0"/>
                </a:lnTo>
                <a:lnTo>
                  <a:pt x="3792315" y="3085996"/>
                </a:lnTo>
                <a:lnTo>
                  <a:pt x="0" y="30859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648772" y="3774849"/>
            <a:ext cx="13174281" cy="1041402"/>
          </a:xfrm>
          <a:prstGeom prst="rect">
            <a:avLst/>
          </a:prstGeom>
        </p:spPr>
        <p:txBody>
          <a:bodyPr anchor="t" rtlCol="false" tIns="0" lIns="0" bIns="0" rIns="0">
            <a:spAutoFit/>
          </a:bodyPr>
          <a:lstStyle/>
          <a:p>
            <a:pPr algn="l">
              <a:lnSpc>
                <a:spcPts val="7699"/>
              </a:lnSpc>
            </a:pPr>
            <a:r>
              <a:rPr lang="en-US" sz="5499" b="true">
                <a:solidFill>
                  <a:srgbClr val="41E8DE"/>
                </a:solidFill>
                <a:latin typeface="Avenir Bold"/>
                <a:ea typeface="Avenir Bold"/>
                <a:cs typeface="Avenir Bold"/>
                <a:sym typeface="Avenir Bold"/>
              </a:rPr>
              <a:t>Step 3: Build </a:t>
            </a:r>
          </a:p>
        </p:txBody>
      </p:sp>
      <p:sp>
        <p:nvSpPr>
          <p:cNvPr name="TextBox 10" id="10"/>
          <p:cNvSpPr txBox="true"/>
          <p:nvPr/>
        </p:nvSpPr>
        <p:spPr>
          <a:xfrm rot="0">
            <a:off x="3155725" y="4770711"/>
            <a:ext cx="12186429" cy="1050925"/>
          </a:xfrm>
          <a:prstGeom prst="rect">
            <a:avLst/>
          </a:prstGeom>
        </p:spPr>
        <p:txBody>
          <a:bodyPr anchor="t" rtlCol="false" tIns="0" lIns="0" bIns="0" rIns="0">
            <a:spAutoFit/>
          </a:bodyPr>
          <a:lstStyle/>
          <a:p>
            <a:pPr algn="ctr">
              <a:lnSpc>
                <a:spcPts val="7700"/>
              </a:lnSpc>
              <a:spcBef>
                <a:spcPct val="0"/>
              </a:spcBef>
            </a:pPr>
            <a:r>
              <a:rPr lang="en-US" b="true" sz="5500">
                <a:solidFill>
                  <a:srgbClr val="FFFFFF"/>
                </a:solidFill>
                <a:latin typeface="Avenir Bold"/>
                <a:ea typeface="Avenir Bold"/>
                <a:cs typeface="Avenir Bold"/>
                <a:sym typeface="Avenir Bold"/>
              </a:rPr>
              <a:t>Let your creativity shine! </a:t>
            </a:r>
          </a:p>
        </p:txBody>
      </p:sp>
      <p:grpSp>
        <p:nvGrpSpPr>
          <p:cNvPr name="Group 11" id="11"/>
          <p:cNvGrpSpPr/>
          <p:nvPr/>
        </p:nvGrpSpPr>
        <p:grpSpPr>
          <a:xfrm rot="0">
            <a:off x="320265" y="9711466"/>
            <a:ext cx="6027069" cy="353441"/>
            <a:chOff x="0" y="0"/>
            <a:chExt cx="8036092" cy="471255"/>
          </a:xfrm>
        </p:grpSpPr>
        <p:sp>
          <p:nvSpPr>
            <p:cNvPr name="Freeform 12" id="12"/>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Design</a:t>
            </a:r>
          </a:p>
        </p:txBody>
      </p:sp>
      <p:sp>
        <p:nvSpPr>
          <p:cNvPr name="TextBox 8" id="8"/>
          <p:cNvSpPr txBox="true"/>
          <p:nvPr/>
        </p:nvSpPr>
        <p:spPr>
          <a:xfrm rot="0">
            <a:off x="1700010" y="3774849"/>
            <a:ext cx="13174281" cy="1041402"/>
          </a:xfrm>
          <a:prstGeom prst="rect">
            <a:avLst/>
          </a:prstGeom>
        </p:spPr>
        <p:txBody>
          <a:bodyPr anchor="t" rtlCol="false" tIns="0" lIns="0" bIns="0" rIns="0">
            <a:spAutoFit/>
          </a:bodyPr>
          <a:lstStyle/>
          <a:p>
            <a:pPr algn="l">
              <a:lnSpc>
                <a:spcPts val="7699"/>
              </a:lnSpc>
            </a:pPr>
            <a:r>
              <a:rPr lang="en-US" sz="5499" b="true">
                <a:solidFill>
                  <a:srgbClr val="41E8DE"/>
                </a:solidFill>
                <a:latin typeface="Avenir Bold"/>
                <a:ea typeface="Avenir Bold"/>
                <a:cs typeface="Avenir Bold"/>
                <a:sym typeface="Avenir Bold"/>
              </a:rPr>
              <a:t>Step 3: Build </a:t>
            </a:r>
          </a:p>
        </p:txBody>
      </p:sp>
      <p:sp>
        <p:nvSpPr>
          <p:cNvPr name="TextBox 9" id="9"/>
          <p:cNvSpPr txBox="true"/>
          <p:nvPr/>
        </p:nvSpPr>
        <p:spPr>
          <a:xfrm rot="0">
            <a:off x="2047477" y="4962525"/>
            <a:ext cx="14927667" cy="3267074"/>
          </a:xfrm>
          <a:prstGeom prst="rect">
            <a:avLst/>
          </a:prstGeom>
        </p:spPr>
        <p:txBody>
          <a:bodyPr anchor="t" rtlCol="false" tIns="0" lIns="0" bIns="0" rIns="0">
            <a:spAutoFit/>
          </a:bodyPr>
          <a:lstStyle/>
          <a:p>
            <a:pPr algn="l">
              <a:lnSpc>
                <a:spcPts val="6300"/>
              </a:lnSpc>
            </a:pPr>
            <a:r>
              <a:rPr lang="en-US" sz="4500" b="true">
                <a:solidFill>
                  <a:srgbClr val="FFFFFF"/>
                </a:solidFill>
                <a:latin typeface="Avenir Bold"/>
                <a:ea typeface="Avenir Bold"/>
                <a:cs typeface="Avenir Bold"/>
                <a:sym typeface="Avenir Bold"/>
              </a:rPr>
              <a:t>What you can include: </a:t>
            </a:r>
          </a:p>
          <a:p>
            <a:pPr algn="l" marL="971558" indent="-485779" lvl="1">
              <a:lnSpc>
                <a:spcPts val="6300"/>
              </a:lnSpc>
              <a:buFont typeface="Arial"/>
              <a:buChar char="•"/>
            </a:pPr>
            <a:r>
              <a:rPr lang="en-US" b="true" sz="4500">
                <a:solidFill>
                  <a:srgbClr val="FFFFFF"/>
                </a:solidFill>
                <a:latin typeface="Avenir Bold"/>
                <a:ea typeface="Avenir Bold"/>
                <a:cs typeface="Avenir Bold"/>
                <a:sym typeface="Avenir Bold"/>
              </a:rPr>
              <a:t>Surface of the moon</a:t>
            </a:r>
          </a:p>
          <a:p>
            <a:pPr algn="l" marL="1943116" indent="-647705" lvl="2">
              <a:lnSpc>
                <a:spcPts val="6300"/>
              </a:lnSpc>
              <a:buFont typeface="Arial"/>
              <a:buChar char="⚬"/>
            </a:pPr>
            <a:r>
              <a:rPr lang="en-US" b="true" sz="4500">
                <a:solidFill>
                  <a:srgbClr val="FFFFFF"/>
                </a:solidFill>
                <a:latin typeface="Avenir Bold"/>
                <a:ea typeface="Avenir Bold"/>
                <a:cs typeface="Avenir Bold"/>
                <a:sym typeface="Avenir Bold"/>
              </a:rPr>
              <a:t>Craters, rocks, boulders, minerals  </a:t>
            </a:r>
          </a:p>
          <a:p>
            <a:pPr algn="l">
              <a:lnSpc>
                <a:spcPts val="6300"/>
              </a:lnSpc>
              <a:spcBef>
                <a:spcPct val="0"/>
              </a:spcBef>
            </a:pPr>
          </a:p>
        </p:txBody>
      </p:sp>
      <p:grpSp>
        <p:nvGrpSpPr>
          <p:cNvPr name="Group 10" id="10"/>
          <p:cNvGrpSpPr/>
          <p:nvPr/>
        </p:nvGrpSpPr>
        <p:grpSpPr>
          <a:xfrm rot="0">
            <a:off x="320265" y="9711466"/>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Design</a:t>
            </a:r>
          </a:p>
        </p:txBody>
      </p:sp>
      <p:sp>
        <p:nvSpPr>
          <p:cNvPr name="TextBox 8" id="8"/>
          <p:cNvSpPr txBox="true"/>
          <p:nvPr/>
        </p:nvSpPr>
        <p:spPr>
          <a:xfrm rot="0">
            <a:off x="1700010" y="3339325"/>
            <a:ext cx="13174281" cy="1041402"/>
          </a:xfrm>
          <a:prstGeom prst="rect">
            <a:avLst/>
          </a:prstGeom>
        </p:spPr>
        <p:txBody>
          <a:bodyPr anchor="t" rtlCol="false" tIns="0" lIns="0" bIns="0" rIns="0">
            <a:spAutoFit/>
          </a:bodyPr>
          <a:lstStyle/>
          <a:p>
            <a:pPr algn="l">
              <a:lnSpc>
                <a:spcPts val="7699"/>
              </a:lnSpc>
            </a:pPr>
            <a:r>
              <a:rPr lang="en-US" sz="5499" b="true">
                <a:solidFill>
                  <a:srgbClr val="41E8DE"/>
                </a:solidFill>
                <a:latin typeface="Avenir Bold"/>
                <a:ea typeface="Avenir Bold"/>
                <a:cs typeface="Avenir Bold"/>
                <a:sym typeface="Avenir Bold"/>
              </a:rPr>
              <a:t>Step 3: Build </a:t>
            </a:r>
          </a:p>
        </p:txBody>
      </p:sp>
      <p:sp>
        <p:nvSpPr>
          <p:cNvPr name="TextBox 9" id="9"/>
          <p:cNvSpPr txBox="true"/>
          <p:nvPr/>
        </p:nvSpPr>
        <p:spPr>
          <a:xfrm rot="0">
            <a:off x="2047477" y="4391026"/>
            <a:ext cx="14748334" cy="4867274"/>
          </a:xfrm>
          <a:prstGeom prst="rect">
            <a:avLst/>
          </a:prstGeom>
        </p:spPr>
        <p:txBody>
          <a:bodyPr anchor="t" rtlCol="false" tIns="0" lIns="0" bIns="0" rIns="0">
            <a:spAutoFit/>
          </a:bodyPr>
          <a:lstStyle/>
          <a:p>
            <a:pPr algn="l">
              <a:lnSpc>
                <a:spcPts val="6300"/>
              </a:lnSpc>
            </a:pPr>
            <a:r>
              <a:rPr lang="en-US" sz="4500" b="true">
                <a:solidFill>
                  <a:srgbClr val="FFFFFF"/>
                </a:solidFill>
                <a:latin typeface="Avenir Bold"/>
                <a:ea typeface="Avenir Bold"/>
                <a:cs typeface="Avenir Bold"/>
                <a:sym typeface="Avenir Bold"/>
              </a:rPr>
              <a:t>What you can include: </a:t>
            </a:r>
          </a:p>
          <a:p>
            <a:pPr algn="l" marL="971558" indent="-485779" lvl="1">
              <a:lnSpc>
                <a:spcPts val="6300"/>
              </a:lnSpc>
              <a:buFont typeface="Arial"/>
              <a:buChar char="•"/>
            </a:pPr>
            <a:r>
              <a:rPr lang="en-US" b="true" sz="4500">
                <a:solidFill>
                  <a:srgbClr val="FFFFFF"/>
                </a:solidFill>
                <a:latin typeface="Avenir Bold"/>
                <a:ea typeface="Avenir Bold"/>
                <a:cs typeface="Avenir Bold"/>
                <a:sym typeface="Avenir Bold"/>
              </a:rPr>
              <a:t>Structures</a:t>
            </a:r>
          </a:p>
          <a:p>
            <a:pPr algn="l" marL="1943116" indent="-647705" lvl="2">
              <a:lnSpc>
                <a:spcPts val="6300"/>
              </a:lnSpc>
              <a:buFont typeface="Arial"/>
              <a:buChar char="⚬"/>
            </a:pPr>
            <a:r>
              <a:rPr lang="en-US" b="true" sz="4500">
                <a:solidFill>
                  <a:srgbClr val="FFFFFF"/>
                </a:solidFill>
                <a:latin typeface="Avenir Bold"/>
                <a:ea typeface="Avenir Bold"/>
                <a:cs typeface="Avenir Bold"/>
                <a:sym typeface="Avenir Bold"/>
              </a:rPr>
              <a:t>Lunar habitats, mining equipment, vehicles, research facilities, lunar rovers, spacecraft, solar panels, communication antennas, etc.</a:t>
            </a:r>
          </a:p>
          <a:p>
            <a:pPr algn="l">
              <a:lnSpc>
                <a:spcPts val="6300"/>
              </a:lnSpc>
              <a:spcBef>
                <a:spcPct val="0"/>
              </a:spcBef>
            </a:pPr>
          </a:p>
        </p:txBody>
      </p:sp>
      <p:grpSp>
        <p:nvGrpSpPr>
          <p:cNvPr name="Group 10" id="10"/>
          <p:cNvGrpSpPr/>
          <p:nvPr/>
        </p:nvGrpSpPr>
        <p:grpSpPr>
          <a:xfrm rot="0">
            <a:off x="320265" y="9711466"/>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Freeform 7" id="7"/>
          <p:cNvSpPr/>
          <p:nvPr/>
        </p:nvSpPr>
        <p:spPr>
          <a:xfrm flipH="false" flipV="false" rot="990654">
            <a:off x="11406634" y="8049588"/>
            <a:ext cx="3088294" cy="4902054"/>
          </a:xfrm>
          <a:custGeom>
            <a:avLst/>
            <a:gdLst/>
            <a:ahLst/>
            <a:cxnLst/>
            <a:rect r="r" b="b" t="t" l="l"/>
            <a:pathLst>
              <a:path h="4902054" w="3088294">
                <a:moveTo>
                  <a:pt x="0" y="0"/>
                </a:moveTo>
                <a:lnTo>
                  <a:pt x="3088293" y="0"/>
                </a:lnTo>
                <a:lnTo>
                  <a:pt x="3088293" y="4902054"/>
                </a:lnTo>
                <a:lnTo>
                  <a:pt x="0" y="4902054"/>
                </a:lnTo>
                <a:lnTo>
                  <a:pt x="0" y="0"/>
                </a:lnTo>
                <a:close/>
              </a:path>
            </a:pathLst>
          </a:custGeom>
          <a:blipFill>
            <a:blip r:embed="rId5"/>
            <a:stretch>
              <a:fillRect l="0" t="0" r="0" b="0"/>
            </a:stretch>
          </a:blipFill>
        </p:spPr>
      </p:sp>
      <p:sp>
        <p:nvSpPr>
          <p:cNvPr name="Freeform 8" id="8"/>
          <p:cNvSpPr/>
          <p:nvPr/>
        </p:nvSpPr>
        <p:spPr>
          <a:xfrm flipH="false" flipV="false" rot="779978">
            <a:off x="12869574" y="8410484"/>
            <a:ext cx="3088294" cy="4902054"/>
          </a:xfrm>
          <a:custGeom>
            <a:avLst/>
            <a:gdLst/>
            <a:ahLst/>
            <a:cxnLst/>
            <a:rect r="r" b="b" t="t" l="l"/>
            <a:pathLst>
              <a:path h="4902054" w="3088294">
                <a:moveTo>
                  <a:pt x="0" y="0"/>
                </a:moveTo>
                <a:lnTo>
                  <a:pt x="3088294" y="0"/>
                </a:lnTo>
                <a:lnTo>
                  <a:pt x="3088294" y="4902053"/>
                </a:lnTo>
                <a:lnTo>
                  <a:pt x="0" y="4902053"/>
                </a:lnTo>
                <a:lnTo>
                  <a:pt x="0" y="0"/>
                </a:lnTo>
                <a:close/>
              </a:path>
            </a:pathLst>
          </a:custGeom>
          <a:blipFill>
            <a:blip r:embed="rId5"/>
            <a:stretch>
              <a:fillRect l="0" t="0" r="0" b="0"/>
            </a:stretch>
          </a:blipFill>
        </p:spPr>
      </p:sp>
      <p:sp>
        <p:nvSpPr>
          <p:cNvPr name="Freeform 9" id="9"/>
          <p:cNvSpPr/>
          <p:nvPr/>
        </p:nvSpPr>
        <p:spPr>
          <a:xfrm flipH="false" flipV="false" rot="916063">
            <a:off x="13386091" y="3707209"/>
            <a:ext cx="2660357" cy="5294243"/>
          </a:xfrm>
          <a:custGeom>
            <a:avLst/>
            <a:gdLst/>
            <a:ahLst/>
            <a:cxnLst/>
            <a:rect r="r" b="b" t="t" l="l"/>
            <a:pathLst>
              <a:path h="5294243" w="2660357">
                <a:moveTo>
                  <a:pt x="0" y="0"/>
                </a:moveTo>
                <a:lnTo>
                  <a:pt x="2660358" y="0"/>
                </a:lnTo>
                <a:lnTo>
                  <a:pt x="2660358" y="5294243"/>
                </a:lnTo>
                <a:lnTo>
                  <a:pt x="0" y="52942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2930884" y="3629025"/>
            <a:ext cx="11785386" cy="2743201"/>
          </a:xfrm>
          <a:prstGeom prst="rect">
            <a:avLst/>
          </a:prstGeom>
        </p:spPr>
        <p:txBody>
          <a:bodyPr anchor="t" rtlCol="false" tIns="0" lIns="0" bIns="0" rIns="0">
            <a:spAutoFit/>
          </a:bodyPr>
          <a:lstStyle/>
          <a:p>
            <a:pPr algn="l">
              <a:lnSpc>
                <a:spcPts val="10499"/>
              </a:lnSpc>
            </a:pPr>
            <a:r>
              <a:rPr lang="en-US" sz="7499" i="true" b="true">
                <a:solidFill>
                  <a:srgbClr val="FFFFFF"/>
                </a:solidFill>
                <a:latin typeface="Avenir Bold Italics"/>
                <a:ea typeface="Avenir Bold Italics"/>
                <a:cs typeface="Avenir Bold Italics"/>
                <a:sym typeface="Avenir Bold Italics"/>
              </a:rPr>
              <a:t>Part 4: </a:t>
            </a:r>
          </a:p>
          <a:p>
            <a:pPr algn="l">
              <a:lnSpc>
                <a:spcPts val="10499"/>
              </a:lnSpc>
            </a:pPr>
            <a:r>
              <a:rPr lang="en-US" sz="7499" i="true" b="true">
                <a:solidFill>
                  <a:srgbClr val="FFFFFF"/>
                </a:solidFill>
                <a:latin typeface="Avenir Bold Italics"/>
                <a:ea typeface="Avenir Bold Italics"/>
                <a:cs typeface="Avenir Bold Italics"/>
                <a:sym typeface="Avenir Bold Italics"/>
              </a:rPr>
              <a:t>Showcase &amp; Reflection </a:t>
            </a:r>
          </a:p>
        </p:txBody>
      </p:sp>
      <p:grpSp>
        <p:nvGrpSpPr>
          <p:cNvPr name="Group 11" id="11"/>
          <p:cNvGrpSpPr/>
          <p:nvPr/>
        </p:nvGrpSpPr>
        <p:grpSpPr>
          <a:xfrm rot="0">
            <a:off x="320265" y="9711466"/>
            <a:ext cx="6027069" cy="353441"/>
            <a:chOff x="0" y="0"/>
            <a:chExt cx="8036092" cy="471255"/>
          </a:xfrm>
        </p:grpSpPr>
        <p:sp>
          <p:nvSpPr>
            <p:cNvPr name="Freeform 12" id="12"/>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Showcase</a:t>
            </a:r>
          </a:p>
        </p:txBody>
      </p:sp>
      <p:sp>
        <p:nvSpPr>
          <p:cNvPr name="Freeform 8" id="8"/>
          <p:cNvSpPr/>
          <p:nvPr/>
        </p:nvSpPr>
        <p:spPr>
          <a:xfrm flipH="false" flipV="false" rot="0">
            <a:off x="13941105" y="7367089"/>
            <a:ext cx="3826720" cy="2678704"/>
          </a:xfrm>
          <a:custGeom>
            <a:avLst/>
            <a:gdLst/>
            <a:ahLst/>
            <a:cxnLst/>
            <a:rect r="r" b="b" t="t" l="l"/>
            <a:pathLst>
              <a:path h="2678704" w="3826720">
                <a:moveTo>
                  <a:pt x="0" y="0"/>
                </a:moveTo>
                <a:lnTo>
                  <a:pt x="3826720" y="0"/>
                </a:lnTo>
                <a:lnTo>
                  <a:pt x="3826720" y="2678704"/>
                </a:lnTo>
                <a:lnTo>
                  <a:pt x="0" y="2678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495058" y="2275906"/>
            <a:ext cx="9133004" cy="604521"/>
          </a:xfrm>
          <a:prstGeom prst="rect">
            <a:avLst/>
          </a:prstGeom>
        </p:spPr>
        <p:txBody>
          <a:bodyPr anchor="t" rtlCol="false" tIns="0" lIns="0" bIns="0" rIns="0">
            <a:spAutoFit/>
          </a:bodyPr>
          <a:lstStyle/>
          <a:p>
            <a:pPr algn="l">
              <a:lnSpc>
                <a:spcPts val="4479"/>
              </a:lnSpc>
            </a:pPr>
            <a:r>
              <a:rPr lang="en-US" sz="3199" b="true">
                <a:solidFill>
                  <a:srgbClr val="41E8DE"/>
                </a:solidFill>
                <a:latin typeface="Avenir Bold"/>
                <a:ea typeface="Avenir Bold"/>
                <a:cs typeface="Avenir Bold"/>
                <a:sym typeface="Avenir Bold"/>
              </a:rPr>
              <a:t>What to highlight in your showcase:</a:t>
            </a:r>
          </a:p>
        </p:txBody>
      </p:sp>
      <p:sp>
        <p:nvSpPr>
          <p:cNvPr name="TextBox 10" id="10"/>
          <p:cNvSpPr txBox="true"/>
          <p:nvPr/>
        </p:nvSpPr>
        <p:spPr>
          <a:xfrm rot="0">
            <a:off x="3865833" y="3825874"/>
            <a:ext cx="10556334" cy="2387603"/>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Provide an overview of your diorama and its focus </a:t>
            </a:r>
          </a:p>
        </p:txBody>
      </p:sp>
      <p:grpSp>
        <p:nvGrpSpPr>
          <p:cNvPr name="Group 11" id="11"/>
          <p:cNvGrpSpPr/>
          <p:nvPr/>
        </p:nvGrpSpPr>
        <p:grpSpPr>
          <a:xfrm rot="0">
            <a:off x="320265" y="9711466"/>
            <a:ext cx="6027069" cy="353441"/>
            <a:chOff x="0" y="0"/>
            <a:chExt cx="8036092" cy="471255"/>
          </a:xfrm>
        </p:grpSpPr>
        <p:sp>
          <p:nvSpPr>
            <p:cNvPr name="Freeform 12" id="12"/>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Showcase</a:t>
            </a:r>
          </a:p>
        </p:txBody>
      </p:sp>
      <p:sp>
        <p:nvSpPr>
          <p:cNvPr name="Freeform 8" id="8"/>
          <p:cNvSpPr/>
          <p:nvPr/>
        </p:nvSpPr>
        <p:spPr>
          <a:xfrm flipH="false" flipV="false" rot="0">
            <a:off x="13941105" y="7367089"/>
            <a:ext cx="3826720" cy="2678704"/>
          </a:xfrm>
          <a:custGeom>
            <a:avLst/>
            <a:gdLst/>
            <a:ahLst/>
            <a:cxnLst/>
            <a:rect r="r" b="b" t="t" l="l"/>
            <a:pathLst>
              <a:path h="2678704" w="3826720">
                <a:moveTo>
                  <a:pt x="0" y="0"/>
                </a:moveTo>
                <a:lnTo>
                  <a:pt x="3826720" y="0"/>
                </a:lnTo>
                <a:lnTo>
                  <a:pt x="3826720" y="2678704"/>
                </a:lnTo>
                <a:lnTo>
                  <a:pt x="0" y="2678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495058" y="2275906"/>
            <a:ext cx="9133004" cy="604521"/>
          </a:xfrm>
          <a:prstGeom prst="rect">
            <a:avLst/>
          </a:prstGeom>
        </p:spPr>
        <p:txBody>
          <a:bodyPr anchor="t" rtlCol="false" tIns="0" lIns="0" bIns="0" rIns="0">
            <a:spAutoFit/>
          </a:bodyPr>
          <a:lstStyle/>
          <a:p>
            <a:pPr algn="l">
              <a:lnSpc>
                <a:spcPts val="4479"/>
              </a:lnSpc>
            </a:pPr>
            <a:r>
              <a:rPr lang="en-US" sz="3199" b="true">
                <a:solidFill>
                  <a:srgbClr val="41E8DE"/>
                </a:solidFill>
                <a:latin typeface="Avenir Bold"/>
                <a:ea typeface="Avenir Bold"/>
                <a:cs typeface="Avenir Bold"/>
                <a:sym typeface="Avenir Bold"/>
              </a:rPr>
              <a:t>What to highlight in your showcase:</a:t>
            </a:r>
          </a:p>
        </p:txBody>
      </p:sp>
      <p:sp>
        <p:nvSpPr>
          <p:cNvPr name="TextBox 10" id="10"/>
          <p:cNvSpPr txBox="true"/>
          <p:nvPr/>
        </p:nvSpPr>
        <p:spPr>
          <a:xfrm rot="0">
            <a:off x="3865833" y="4027699"/>
            <a:ext cx="10556334" cy="2387603"/>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What structures and features did you include?</a:t>
            </a:r>
          </a:p>
        </p:txBody>
      </p:sp>
      <p:grpSp>
        <p:nvGrpSpPr>
          <p:cNvPr name="Group 11" id="11"/>
          <p:cNvGrpSpPr/>
          <p:nvPr/>
        </p:nvGrpSpPr>
        <p:grpSpPr>
          <a:xfrm rot="0">
            <a:off x="320265" y="9711466"/>
            <a:ext cx="6027069" cy="353441"/>
            <a:chOff x="0" y="0"/>
            <a:chExt cx="8036092" cy="471255"/>
          </a:xfrm>
        </p:grpSpPr>
        <p:sp>
          <p:nvSpPr>
            <p:cNvPr name="Freeform 12" id="12"/>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Showcase</a:t>
            </a:r>
          </a:p>
        </p:txBody>
      </p:sp>
      <p:sp>
        <p:nvSpPr>
          <p:cNvPr name="Freeform 8" id="8"/>
          <p:cNvSpPr/>
          <p:nvPr/>
        </p:nvSpPr>
        <p:spPr>
          <a:xfrm flipH="false" flipV="false" rot="0">
            <a:off x="13941105" y="7367089"/>
            <a:ext cx="3826720" cy="2678704"/>
          </a:xfrm>
          <a:custGeom>
            <a:avLst/>
            <a:gdLst/>
            <a:ahLst/>
            <a:cxnLst/>
            <a:rect r="r" b="b" t="t" l="l"/>
            <a:pathLst>
              <a:path h="2678704" w="3826720">
                <a:moveTo>
                  <a:pt x="0" y="0"/>
                </a:moveTo>
                <a:lnTo>
                  <a:pt x="3826720" y="0"/>
                </a:lnTo>
                <a:lnTo>
                  <a:pt x="3826720" y="2678704"/>
                </a:lnTo>
                <a:lnTo>
                  <a:pt x="0" y="2678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495058" y="2275906"/>
            <a:ext cx="9133004" cy="604521"/>
          </a:xfrm>
          <a:prstGeom prst="rect">
            <a:avLst/>
          </a:prstGeom>
        </p:spPr>
        <p:txBody>
          <a:bodyPr anchor="t" rtlCol="false" tIns="0" lIns="0" bIns="0" rIns="0">
            <a:spAutoFit/>
          </a:bodyPr>
          <a:lstStyle/>
          <a:p>
            <a:pPr algn="l">
              <a:lnSpc>
                <a:spcPts val="4479"/>
              </a:lnSpc>
            </a:pPr>
            <a:r>
              <a:rPr lang="en-US" sz="3199" b="true">
                <a:solidFill>
                  <a:srgbClr val="41E8DE"/>
                </a:solidFill>
                <a:latin typeface="Avenir Bold"/>
                <a:ea typeface="Avenir Bold"/>
                <a:cs typeface="Avenir Bold"/>
                <a:sym typeface="Avenir Bold"/>
              </a:rPr>
              <a:t>What to highlight in your showcase:</a:t>
            </a:r>
          </a:p>
        </p:txBody>
      </p:sp>
      <p:sp>
        <p:nvSpPr>
          <p:cNvPr name="TextBox 10" id="10"/>
          <p:cNvSpPr txBox="true"/>
          <p:nvPr/>
        </p:nvSpPr>
        <p:spPr>
          <a:xfrm rot="0">
            <a:off x="3545595" y="4027699"/>
            <a:ext cx="11196811" cy="2387603"/>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What sustainability features did you incorporate? </a:t>
            </a:r>
          </a:p>
        </p:txBody>
      </p:sp>
      <p:grpSp>
        <p:nvGrpSpPr>
          <p:cNvPr name="Group 11" id="11"/>
          <p:cNvGrpSpPr/>
          <p:nvPr/>
        </p:nvGrpSpPr>
        <p:grpSpPr>
          <a:xfrm rot="0">
            <a:off x="320265" y="9711466"/>
            <a:ext cx="6027069" cy="353441"/>
            <a:chOff x="0" y="0"/>
            <a:chExt cx="8036092" cy="471255"/>
          </a:xfrm>
        </p:grpSpPr>
        <p:sp>
          <p:nvSpPr>
            <p:cNvPr name="Freeform 12" id="12"/>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Showcase</a:t>
            </a:r>
          </a:p>
        </p:txBody>
      </p:sp>
      <p:sp>
        <p:nvSpPr>
          <p:cNvPr name="Freeform 8" id="8"/>
          <p:cNvSpPr/>
          <p:nvPr/>
        </p:nvSpPr>
        <p:spPr>
          <a:xfrm flipH="false" flipV="false" rot="0">
            <a:off x="13941105" y="7367089"/>
            <a:ext cx="3826720" cy="2678704"/>
          </a:xfrm>
          <a:custGeom>
            <a:avLst/>
            <a:gdLst/>
            <a:ahLst/>
            <a:cxnLst/>
            <a:rect r="r" b="b" t="t" l="l"/>
            <a:pathLst>
              <a:path h="2678704" w="3826720">
                <a:moveTo>
                  <a:pt x="0" y="0"/>
                </a:moveTo>
                <a:lnTo>
                  <a:pt x="3826720" y="0"/>
                </a:lnTo>
                <a:lnTo>
                  <a:pt x="3826720" y="2678704"/>
                </a:lnTo>
                <a:lnTo>
                  <a:pt x="0" y="2678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495058" y="2275906"/>
            <a:ext cx="9133004" cy="604521"/>
          </a:xfrm>
          <a:prstGeom prst="rect">
            <a:avLst/>
          </a:prstGeom>
        </p:spPr>
        <p:txBody>
          <a:bodyPr anchor="t" rtlCol="false" tIns="0" lIns="0" bIns="0" rIns="0">
            <a:spAutoFit/>
          </a:bodyPr>
          <a:lstStyle/>
          <a:p>
            <a:pPr algn="l">
              <a:lnSpc>
                <a:spcPts val="4479"/>
              </a:lnSpc>
            </a:pPr>
            <a:r>
              <a:rPr lang="en-US" sz="3199" b="true">
                <a:solidFill>
                  <a:srgbClr val="41E8DE"/>
                </a:solidFill>
                <a:latin typeface="Avenir Bold"/>
                <a:ea typeface="Avenir Bold"/>
                <a:cs typeface="Avenir Bold"/>
                <a:sym typeface="Avenir Bold"/>
              </a:rPr>
              <a:t>What to highlight in your showcase:</a:t>
            </a:r>
          </a:p>
        </p:txBody>
      </p:sp>
      <p:sp>
        <p:nvSpPr>
          <p:cNvPr name="TextBox 10" id="10"/>
          <p:cNvSpPr txBox="true"/>
          <p:nvPr/>
        </p:nvSpPr>
        <p:spPr>
          <a:xfrm rot="0">
            <a:off x="3865833" y="4027699"/>
            <a:ext cx="10556334" cy="2387603"/>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Did you incorporate any innovative technologies?</a:t>
            </a:r>
          </a:p>
        </p:txBody>
      </p:sp>
      <p:grpSp>
        <p:nvGrpSpPr>
          <p:cNvPr name="Group 11" id="11"/>
          <p:cNvGrpSpPr/>
          <p:nvPr/>
        </p:nvGrpSpPr>
        <p:grpSpPr>
          <a:xfrm rot="0">
            <a:off x="320265" y="9711466"/>
            <a:ext cx="6027069" cy="353441"/>
            <a:chOff x="0" y="0"/>
            <a:chExt cx="8036092" cy="471255"/>
          </a:xfrm>
        </p:grpSpPr>
        <p:sp>
          <p:nvSpPr>
            <p:cNvPr name="Freeform 12" id="12"/>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Diorama Showcase</a:t>
            </a:r>
          </a:p>
        </p:txBody>
      </p:sp>
      <p:sp>
        <p:nvSpPr>
          <p:cNvPr name="Freeform 8" id="8"/>
          <p:cNvSpPr/>
          <p:nvPr/>
        </p:nvSpPr>
        <p:spPr>
          <a:xfrm flipH="false" flipV="false" rot="0">
            <a:off x="13941105" y="7367089"/>
            <a:ext cx="3826720" cy="2678704"/>
          </a:xfrm>
          <a:custGeom>
            <a:avLst/>
            <a:gdLst/>
            <a:ahLst/>
            <a:cxnLst/>
            <a:rect r="r" b="b" t="t" l="l"/>
            <a:pathLst>
              <a:path h="2678704" w="3826720">
                <a:moveTo>
                  <a:pt x="0" y="0"/>
                </a:moveTo>
                <a:lnTo>
                  <a:pt x="3826720" y="0"/>
                </a:lnTo>
                <a:lnTo>
                  <a:pt x="3826720" y="2678704"/>
                </a:lnTo>
                <a:lnTo>
                  <a:pt x="0" y="2678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495058" y="2275906"/>
            <a:ext cx="9133004" cy="604521"/>
          </a:xfrm>
          <a:prstGeom prst="rect">
            <a:avLst/>
          </a:prstGeom>
        </p:spPr>
        <p:txBody>
          <a:bodyPr anchor="t" rtlCol="false" tIns="0" lIns="0" bIns="0" rIns="0">
            <a:spAutoFit/>
          </a:bodyPr>
          <a:lstStyle/>
          <a:p>
            <a:pPr algn="l">
              <a:lnSpc>
                <a:spcPts val="4479"/>
              </a:lnSpc>
            </a:pPr>
            <a:r>
              <a:rPr lang="en-US" sz="3199" b="true">
                <a:solidFill>
                  <a:srgbClr val="41E8DE"/>
                </a:solidFill>
                <a:latin typeface="Avenir Bold"/>
                <a:ea typeface="Avenir Bold"/>
                <a:cs typeface="Avenir Bold"/>
                <a:sym typeface="Avenir Bold"/>
              </a:rPr>
              <a:t>What to highlight in your showcase:</a:t>
            </a:r>
          </a:p>
        </p:txBody>
      </p:sp>
      <p:sp>
        <p:nvSpPr>
          <p:cNvPr name="TextBox 10" id="10"/>
          <p:cNvSpPr txBox="true"/>
          <p:nvPr/>
        </p:nvSpPr>
        <p:spPr>
          <a:xfrm rot="0">
            <a:off x="3970772" y="3587727"/>
            <a:ext cx="10556334" cy="3540128"/>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How do you envision the future of lunar exploration and mining? </a:t>
            </a:r>
          </a:p>
        </p:txBody>
      </p:sp>
      <p:grpSp>
        <p:nvGrpSpPr>
          <p:cNvPr name="Group 11" id="11"/>
          <p:cNvGrpSpPr/>
          <p:nvPr/>
        </p:nvGrpSpPr>
        <p:grpSpPr>
          <a:xfrm rot="0">
            <a:off x="320265" y="9711466"/>
            <a:ext cx="6027069" cy="353441"/>
            <a:chOff x="0" y="0"/>
            <a:chExt cx="8036092" cy="471255"/>
          </a:xfrm>
        </p:grpSpPr>
        <p:sp>
          <p:nvSpPr>
            <p:cNvPr name="Freeform 12" id="12"/>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971618" y="3631050"/>
            <a:ext cx="6604912"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Learning Outcomes</a:t>
            </a:r>
          </a:p>
        </p:txBody>
      </p:sp>
      <p:sp>
        <p:nvSpPr>
          <p:cNvPr name="TextBox 8" id="8"/>
          <p:cNvSpPr txBox="true"/>
          <p:nvPr/>
        </p:nvSpPr>
        <p:spPr>
          <a:xfrm rot="0">
            <a:off x="1971618" y="4427977"/>
            <a:ext cx="15287682" cy="4279900"/>
          </a:xfrm>
          <a:prstGeom prst="rect">
            <a:avLst/>
          </a:prstGeom>
        </p:spPr>
        <p:txBody>
          <a:bodyPr anchor="t" rtlCol="false" tIns="0" lIns="0" bIns="0" rIns="0">
            <a:spAutoFit/>
          </a:bodyPr>
          <a:lstStyle/>
          <a:p>
            <a:pPr algn="l" marL="863599" indent="-431800" lvl="1">
              <a:lnSpc>
                <a:spcPts val="5599"/>
              </a:lnSpc>
              <a:buFont typeface="Arial"/>
              <a:buChar char="•"/>
            </a:pPr>
            <a:r>
              <a:rPr lang="en-US" sz="3999">
                <a:solidFill>
                  <a:srgbClr val="FFFFFF"/>
                </a:solidFill>
                <a:latin typeface="Avenir"/>
                <a:ea typeface="Avenir"/>
                <a:cs typeface="Avenir"/>
                <a:sym typeface="Avenir"/>
              </a:rPr>
              <a:t>Gain understanding of lunar mining </a:t>
            </a:r>
          </a:p>
          <a:p>
            <a:pPr algn="l" marL="863599" indent="-431800" lvl="1">
              <a:lnSpc>
                <a:spcPts val="5599"/>
              </a:lnSpc>
              <a:buFont typeface="Arial"/>
              <a:buChar char="•"/>
            </a:pPr>
            <a:r>
              <a:rPr lang="en-US" sz="3999">
                <a:solidFill>
                  <a:srgbClr val="FFFFFF"/>
                </a:solidFill>
                <a:latin typeface="Avenir"/>
                <a:ea typeface="Avenir"/>
                <a:cs typeface="Avenir"/>
                <a:sym typeface="Avenir"/>
              </a:rPr>
              <a:t>Develop research skills</a:t>
            </a:r>
          </a:p>
          <a:p>
            <a:pPr algn="l" marL="863599" indent="-431800" lvl="1">
              <a:lnSpc>
                <a:spcPts val="5599"/>
              </a:lnSpc>
              <a:buFont typeface="Arial"/>
              <a:buChar char="•"/>
            </a:pPr>
            <a:r>
              <a:rPr lang="en-US" sz="3999">
                <a:solidFill>
                  <a:srgbClr val="FFFFFF"/>
                </a:solidFill>
                <a:latin typeface="Avenir"/>
                <a:ea typeface="Avenir"/>
                <a:cs typeface="Avenir"/>
                <a:sym typeface="Avenir"/>
              </a:rPr>
              <a:t>Develop</a:t>
            </a:r>
            <a:r>
              <a:rPr lang="en-US" sz="3999">
                <a:solidFill>
                  <a:srgbClr val="FFFFFF"/>
                </a:solidFill>
                <a:latin typeface="Avenir"/>
                <a:ea typeface="Avenir"/>
                <a:cs typeface="Avenir"/>
                <a:sym typeface="Avenir"/>
              </a:rPr>
              <a:t> creativity </a:t>
            </a:r>
          </a:p>
          <a:p>
            <a:pPr algn="l" marL="863599" indent="-431800" lvl="1">
              <a:lnSpc>
                <a:spcPts val="5599"/>
              </a:lnSpc>
              <a:buFont typeface="Arial"/>
              <a:buChar char="•"/>
            </a:pPr>
            <a:r>
              <a:rPr lang="en-US" sz="3999">
                <a:solidFill>
                  <a:srgbClr val="FFFFFF"/>
                </a:solidFill>
                <a:latin typeface="Avenir"/>
                <a:ea typeface="Avenir"/>
                <a:cs typeface="Avenir"/>
                <a:sym typeface="Avenir"/>
              </a:rPr>
              <a:t>Foster critical thinking </a:t>
            </a:r>
          </a:p>
          <a:p>
            <a:pPr algn="l" marL="863599" indent="-431800" lvl="1">
              <a:lnSpc>
                <a:spcPts val="5599"/>
              </a:lnSpc>
              <a:buFont typeface="Arial"/>
              <a:buChar char="•"/>
            </a:pPr>
            <a:r>
              <a:rPr lang="en-US" sz="3999">
                <a:solidFill>
                  <a:srgbClr val="FFFFFF"/>
                </a:solidFill>
                <a:latin typeface="Avenir"/>
                <a:ea typeface="Avenir"/>
                <a:cs typeface="Avenir"/>
                <a:sym typeface="Avenir"/>
              </a:rPr>
              <a:t>Promote awareness of sustainability </a:t>
            </a:r>
          </a:p>
          <a:p>
            <a:pPr algn="l">
              <a:lnSpc>
                <a:spcPts val="5599"/>
              </a:lnSpc>
            </a:pPr>
          </a:p>
        </p:txBody>
      </p:sp>
      <p:sp>
        <p:nvSpPr>
          <p:cNvPr name="Freeform 9" id="9"/>
          <p:cNvSpPr/>
          <p:nvPr/>
        </p:nvSpPr>
        <p:spPr>
          <a:xfrm flipH="false" flipV="false" rot="0">
            <a:off x="14516613" y="7042785"/>
            <a:ext cx="3562254" cy="3032793"/>
          </a:xfrm>
          <a:custGeom>
            <a:avLst/>
            <a:gdLst/>
            <a:ahLst/>
            <a:cxnLst/>
            <a:rect r="r" b="b" t="t" l="l"/>
            <a:pathLst>
              <a:path h="3032793" w="3562254">
                <a:moveTo>
                  <a:pt x="0" y="0"/>
                </a:moveTo>
                <a:lnTo>
                  <a:pt x="3562255" y="0"/>
                </a:lnTo>
                <a:lnTo>
                  <a:pt x="3562255" y="3032793"/>
                </a:lnTo>
                <a:lnTo>
                  <a:pt x="0" y="30327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4330856" y="8920670"/>
            <a:ext cx="1649868" cy="1154908"/>
          </a:xfrm>
          <a:custGeom>
            <a:avLst/>
            <a:gdLst/>
            <a:ahLst/>
            <a:cxnLst/>
            <a:rect r="r" b="b" t="t" l="l"/>
            <a:pathLst>
              <a:path h="1154908" w="1649868">
                <a:moveTo>
                  <a:pt x="0" y="0"/>
                </a:moveTo>
                <a:lnTo>
                  <a:pt x="1649868" y="0"/>
                </a:lnTo>
                <a:lnTo>
                  <a:pt x="1649868" y="1154908"/>
                </a:lnTo>
                <a:lnTo>
                  <a:pt x="0" y="11549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1411475" y="1265540"/>
            <a:ext cx="13989424" cy="2069060"/>
            <a:chOff x="0" y="0"/>
            <a:chExt cx="18652565" cy="2758747"/>
          </a:xfrm>
        </p:grpSpPr>
        <p:sp>
          <p:nvSpPr>
            <p:cNvPr name="TextBox 12" id="12"/>
            <p:cNvSpPr txBox="true"/>
            <p:nvPr/>
          </p:nvSpPr>
          <p:spPr>
            <a:xfrm rot="0">
              <a:off x="0" y="-266700"/>
              <a:ext cx="14279543" cy="1636607"/>
            </a:xfrm>
            <a:prstGeom prst="rect">
              <a:avLst/>
            </a:prstGeom>
          </p:spPr>
          <p:txBody>
            <a:bodyPr anchor="t" rtlCol="false" tIns="0" lIns="0" bIns="0" rIns="0">
              <a:spAutoFit/>
            </a:bodyPr>
            <a:lstStyle/>
            <a:p>
              <a:pPr algn="l">
                <a:lnSpc>
                  <a:spcPts val="9519"/>
                </a:lnSpc>
              </a:pPr>
              <a:r>
                <a:rPr lang="en-US" sz="6799" b="true">
                  <a:solidFill>
                    <a:srgbClr val="FFFFFF"/>
                  </a:solidFill>
                  <a:latin typeface="Avenir Bold"/>
                  <a:ea typeface="Avenir Bold"/>
                  <a:cs typeface="Avenir Bold"/>
                  <a:sym typeface="Avenir Bold"/>
                </a:rPr>
                <a:t>Lunar Mining Diorama: </a:t>
              </a:r>
            </a:p>
          </p:txBody>
        </p:sp>
        <p:sp>
          <p:nvSpPr>
            <p:cNvPr name="TextBox 13" id="13"/>
            <p:cNvSpPr txBox="true"/>
            <p:nvPr/>
          </p:nvSpPr>
          <p:spPr>
            <a:xfrm rot="0">
              <a:off x="0" y="1440064"/>
              <a:ext cx="18652565" cy="1318683"/>
            </a:xfrm>
            <a:prstGeom prst="rect">
              <a:avLst/>
            </a:prstGeom>
          </p:spPr>
          <p:txBody>
            <a:bodyPr anchor="t" rtlCol="false" tIns="0" lIns="0" bIns="0" rIns="0">
              <a:spAutoFit/>
            </a:bodyPr>
            <a:lstStyle/>
            <a:p>
              <a:pPr algn="l">
                <a:lnSpc>
                  <a:spcPts val="7699"/>
                </a:lnSpc>
                <a:spcBef>
                  <a:spcPct val="0"/>
                </a:spcBef>
              </a:pPr>
              <a:r>
                <a:rPr lang="en-US" b="true" sz="5499">
                  <a:solidFill>
                    <a:srgbClr val="FFFFFF"/>
                  </a:solidFill>
                  <a:latin typeface="Avenir Bold"/>
                  <a:ea typeface="Avenir Bold"/>
                  <a:cs typeface="Avenir Bold"/>
                  <a:sym typeface="Avenir Bold"/>
                </a:rPr>
                <a:t>Exploring Sustainable Resource Extraction</a:t>
              </a:r>
            </a:p>
          </p:txBody>
        </p:sp>
      </p:grpSp>
      <p:grpSp>
        <p:nvGrpSpPr>
          <p:cNvPr name="Group 14" id="14"/>
          <p:cNvGrpSpPr/>
          <p:nvPr/>
        </p:nvGrpSpPr>
        <p:grpSpPr>
          <a:xfrm rot="0">
            <a:off x="320265" y="9711466"/>
            <a:ext cx="6027069" cy="353441"/>
            <a:chOff x="0" y="0"/>
            <a:chExt cx="8036092" cy="471255"/>
          </a:xfrm>
        </p:grpSpPr>
        <p:sp>
          <p:nvSpPr>
            <p:cNvPr name="Freeform 15" id="15"/>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5701251" y="1274402"/>
            <a:ext cx="7095375"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Space Diorama Gallery</a:t>
            </a:r>
          </a:p>
        </p:txBody>
      </p:sp>
      <p:sp>
        <p:nvSpPr>
          <p:cNvPr name="Freeform 8" id="8"/>
          <p:cNvSpPr/>
          <p:nvPr/>
        </p:nvSpPr>
        <p:spPr>
          <a:xfrm flipH="false" flipV="false" rot="0">
            <a:off x="13941105" y="7367089"/>
            <a:ext cx="3826720" cy="2678704"/>
          </a:xfrm>
          <a:custGeom>
            <a:avLst/>
            <a:gdLst/>
            <a:ahLst/>
            <a:cxnLst/>
            <a:rect r="r" b="b" t="t" l="l"/>
            <a:pathLst>
              <a:path h="2678704" w="3826720">
                <a:moveTo>
                  <a:pt x="0" y="0"/>
                </a:moveTo>
                <a:lnTo>
                  <a:pt x="3826720" y="0"/>
                </a:lnTo>
                <a:lnTo>
                  <a:pt x="3826720" y="2678704"/>
                </a:lnTo>
                <a:lnTo>
                  <a:pt x="0" y="2678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9" id="9"/>
          <p:cNvGrpSpPr/>
          <p:nvPr/>
        </p:nvGrpSpPr>
        <p:grpSpPr>
          <a:xfrm rot="0">
            <a:off x="320265" y="9711466"/>
            <a:ext cx="6027069" cy="353441"/>
            <a:chOff x="0" y="0"/>
            <a:chExt cx="8036092" cy="471255"/>
          </a:xfrm>
        </p:grpSpPr>
        <p:sp>
          <p:nvSpPr>
            <p:cNvPr name="Freeform 10" id="10"/>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
        <p:nvSpPr>
          <p:cNvPr name="TextBox 12" id="12"/>
          <p:cNvSpPr txBox="true"/>
          <p:nvPr/>
        </p:nvSpPr>
        <p:spPr>
          <a:xfrm rot="0">
            <a:off x="3970772" y="2265361"/>
            <a:ext cx="10556334" cy="5508627"/>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Send your diorama photos and presentations for a chance to be included in our online gallery!</a:t>
            </a:r>
          </a:p>
          <a:p>
            <a:pPr algn="ctr">
              <a:lnSpc>
                <a:spcPts val="6299"/>
              </a:lnSpc>
            </a:pPr>
            <a:r>
              <a:rPr lang="en-US" sz="4499" b="true">
                <a:solidFill>
                  <a:srgbClr val="FFFFFF"/>
                </a:solidFill>
                <a:latin typeface="Avenir Bold"/>
                <a:ea typeface="Avenir Bold"/>
                <a:cs typeface="Avenir Bold"/>
                <a:sym typeface="Avenir Bold"/>
              </a:rPr>
              <a:t>communications@youthculture.com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971618" y="3408187"/>
            <a:ext cx="6604912"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Materials Needed</a:t>
            </a:r>
          </a:p>
        </p:txBody>
      </p:sp>
      <p:sp>
        <p:nvSpPr>
          <p:cNvPr name="TextBox 8" id="8"/>
          <p:cNvSpPr txBox="true"/>
          <p:nvPr/>
        </p:nvSpPr>
        <p:spPr>
          <a:xfrm rot="0">
            <a:off x="1971618" y="4273550"/>
            <a:ext cx="14326123" cy="5689600"/>
          </a:xfrm>
          <a:prstGeom prst="rect">
            <a:avLst/>
          </a:prstGeom>
        </p:spPr>
        <p:txBody>
          <a:bodyPr anchor="t" rtlCol="false" tIns="0" lIns="0" bIns="0" rIns="0">
            <a:spAutoFit/>
          </a:bodyPr>
          <a:lstStyle/>
          <a:p>
            <a:pPr algn="l" marL="863599" indent="-431800" lvl="1">
              <a:lnSpc>
                <a:spcPts val="5599"/>
              </a:lnSpc>
              <a:buFont typeface="Arial"/>
              <a:buChar char="•"/>
            </a:pPr>
            <a:r>
              <a:rPr lang="en-US" sz="3999">
                <a:solidFill>
                  <a:srgbClr val="FFFFFF"/>
                </a:solidFill>
                <a:latin typeface="Avenir"/>
                <a:ea typeface="Avenir"/>
                <a:cs typeface="Avenir"/>
                <a:sym typeface="Avenir"/>
              </a:rPr>
              <a:t>Access to research materials </a:t>
            </a:r>
          </a:p>
          <a:p>
            <a:pPr algn="l" marL="863599" indent="-431800" lvl="1">
              <a:lnSpc>
                <a:spcPts val="5599"/>
              </a:lnSpc>
              <a:buFont typeface="Arial"/>
              <a:buChar char="•"/>
            </a:pPr>
            <a:r>
              <a:rPr lang="en-US" sz="3999">
                <a:solidFill>
                  <a:srgbClr val="FFFFFF"/>
                </a:solidFill>
                <a:latin typeface="Avenir"/>
                <a:ea typeface="Avenir"/>
                <a:cs typeface="Avenir"/>
                <a:sym typeface="Avenir"/>
              </a:rPr>
              <a:t>Small container for diorama</a:t>
            </a:r>
          </a:p>
          <a:p>
            <a:pPr algn="l" marL="863599" indent="-431800" lvl="1">
              <a:lnSpc>
                <a:spcPts val="5599"/>
              </a:lnSpc>
              <a:buFont typeface="Arial"/>
              <a:buChar char="•"/>
            </a:pPr>
            <a:r>
              <a:rPr lang="en-US" sz="3999">
                <a:solidFill>
                  <a:srgbClr val="FFFFFF"/>
                </a:solidFill>
                <a:latin typeface="Avenir"/>
                <a:ea typeface="Avenir"/>
                <a:cs typeface="Avenir"/>
                <a:sym typeface="Avenir"/>
              </a:rPr>
              <a:t>Craft supplies   </a:t>
            </a:r>
          </a:p>
          <a:p>
            <a:pPr algn="l" marL="863599" indent="-431800" lvl="1">
              <a:lnSpc>
                <a:spcPts val="5599"/>
              </a:lnSpc>
              <a:buFont typeface="Arial"/>
              <a:buChar char="•"/>
            </a:pPr>
            <a:r>
              <a:rPr lang="en-US" sz="3999">
                <a:solidFill>
                  <a:srgbClr val="FFFFFF"/>
                </a:solidFill>
                <a:latin typeface="Avenir"/>
                <a:ea typeface="Avenir"/>
                <a:cs typeface="Avenir"/>
                <a:sym typeface="Avenir"/>
              </a:rPr>
              <a:t>Optional</a:t>
            </a:r>
          </a:p>
          <a:p>
            <a:pPr algn="l" marL="1727199" indent="-575733" lvl="2">
              <a:lnSpc>
                <a:spcPts val="5599"/>
              </a:lnSpc>
              <a:buFont typeface="Arial"/>
              <a:buChar char="⚬"/>
            </a:pPr>
            <a:r>
              <a:rPr lang="en-US" sz="3999">
                <a:solidFill>
                  <a:srgbClr val="FFFFFF"/>
                </a:solidFill>
                <a:latin typeface="Avenir"/>
                <a:ea typeface="Avenir"/>
                <a:cs typeface="Avenir"/>
                <a:sym typeface="Avenir"/>
              </a:rPr>
              <a:t>Small figurines or toy vehicles </a:t>
            </a:r>
          </a:p>
          <a:p>
            <a:pPr algn="l" marL="1727199" indent="-575733" lvl="2">
              <a:lnSpc>
                <a:spcPts val="5599"/>
              </a:lnSpc>
              <a:buFont typeface="Arial"/>
              <a:buChar char="⚬"/>
            </a:pPr>
            <a:r>
              <a:rPr lang="en-US" sz="3999">
                <a:solidFill>
                  <a:srgbClr val="FFFFFF"/>
                </a:solidFill>
                <a:latin typeface="Avenir"/>
                <a:ea typeface="Avenir"/>
                <a:cs typeface="Avenir"/>
                <a:sym typeface="Avenir"/>
              </a:rPr>
              <a:t>Modeling clay</a:t>
            </a:r>
          </a:p>
          <a:p>
            <a:pPr algn="l" marL="1727199" indent="-575733" lvl="2">
              <a:lnSpc>
                <a:spcPts val="5599"/>
              </a:lnSpc>
              <a:buFont typeface="Arial"/>
              <a:buChar char="⚬"/>
            </a:pPr>
            <a:r>
              <a:rPr lang="en-US" sz="3999">
                <a:solidFill>
                  <a:srgbClr val="FFFFFF"/>
                </a:solidFill>
                <a:latin typeface="Avenir"/>
                <a:ea typeface="Avenir"/>
                <a:cs typeface="Avenir"/>
                <a:sym typeface="Avenir"/>
              </a:rPr>
              <a:t>LED lights  </a:t>
            </a:r>
          </a:p>
          <a:p>
            <a:pPr algn="l">
              <a:lnSpc>
                <a:spcPts val="5599"/>
              </a:lnSpc>
            </a:pPr>
          </a:p>
        </p:txBody>
      </p:sp>
      <p:grpSp>
        <p:nvGrpSpPr>
          <p:cNvPr name="Group 9" id="9"/>
          <p:cNvGrpSpPr/>
          <p:nvPr/>
        </p:nvGrpSpPr>
        <p:grpSpPr>
          <a:xfrm rot="0">
            <a:off x="1411475" y="1265540"/>
            <a:ext cx="13989424" cy="2069060"/>
            <a:chOff x="0" y="0"/>
            <a:chExt cx="18652565" cy="2758747"/>
          </a:xfrm>
        </p:grpSpPr>
        <p:sp>
          <p:nvSpPr>
            <p:cNvPr name="TextBox 10" id="10"/>
            <p:cNvSpPr txBox="true"/>
            <p:nvPr/>
          </p:nvSpPr>
          <p:spPr>
            <a:xfrm rot="0">
              <a:off x="0" y="-266700"/>
              <a:ext cx="14279543" cy="1636607"/>
            </a:xfrm>
            <a:prstGeom prst="rect">
              <a:avLst/>
            </a:prstGeom>
          </p:spPr>
          <p:txBody>
            <a:bodyPr anchor="t" rtlCol="false" tIns="0" lIns="0" bIns="0" rIns="0">
              <a:spAutoFit/>
            </a:bodyPr>
            <a:lstStyle/>
            <a:p>
              <a:pPr algn="l">
                <a:lnSpc>
                  <a:spcPts val="9519"/>
                </a:lnSpc>
              </a:pPr>
              <a:r>
                <a:rPr lang="en-US" sz="6799" b="true">
                  <a:solidFill>
                    <a:srgbClr val="FFFFFF"/>
                  </a:solidFill>
                  <a:latin typeface="Avenir Bold"/>
                  <a:ea typeface="Avenir Bold"/>
                  <a:cs typeface="Avenir Bold"/>
                  <a:sym typeface="Avenir Bold"/>
                </a:rPr>
                <a:t>Lunar Mining Diorama: </a:t>
              </a:r>
            </a:p>
          </p:txBody>
        </p:sp>
        <p:sp>
          <p:nvSpPr>
            <p:cNvPr name="TextBox 11" id="11"/>
            <p:cNvSpPr txBox="true"/>
            <p:nvPr/>
          </p:nvSpPr>
          <p:spPr>
            <a:xfrm rot="0">
              <a:off x="0" y="1440064"/>
              <a:ext cx="18652565" cy="1318683"/>
            </a:xfrm>
            <a:prstGeom prst="rect">
              <a:avLst/>
            </a:prstGeom>
          </p:spPr>
          <p:txBody>
            <a:bodyPr anchor="t" rtlCol="false" tIns="0" lIns="0" bIns="0" rIns="0">
              <a:spAutoFit/>
            </a:bodyPr>
            <a:lstStyle/>
            <a:p>
              <a:pPr algn="l">
                <a:lnSpc>
                  <a:spcPts val="7699"/>
                </a:lnSpc>
                <a:spcBef>
                  <a:spcPct val="0"/>
                </a:spcBef>
              </a:pPr>
              <a:r>
                <a:rPr lang="en-US" b="true" sz="5499">
                  <a:solidFill>
                    <a:srgbClr val="FFFFFF"/>
                  </a:solidFill>
                  <a:latin typeface="Avenir Bold"/>
                  <a:ea typeface="Avenir Bold"/>
                  <a:cs typeface="Avenir Bold"/>
                  <a:sym typeface="Avenir Bold"/>
                </a:rPr>
                <a:t>Exploring Sustainable Resource Extraction</a:t>
              </a:r>
            </a:p>
          </p:txBody>
        </p:sp>
      </p:grpSp>
      <p:grpSp>
        <p:nvGrpSpPr>
          <p:cNvPr name="Group 12" id="12"/>
          <p:cNvGrpSpPr/>
          <p:nvPr/>
        </p:nvGrpSpPr>
        <p:grpSpPr>
          <a:xfrm rot="0">
            <a:off x="320265" y="9711466"/>
            <a:ext cx="6027069" cy="353441"/>
            <a:chOff x="0" y="0"/>
            <a:chExt cx="8036092" cy="471255"/>
          </a:xfrm>
        </p:grpSpPr>
        <p:sp>
          <p:nvSpPr>
            <p:cNvPr name="Freeform 13" id="13"/>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1830975" y="4991100"/>
            <a:ext cx="7172382" cy="2165350"/>
          </a:xfrm>
          <a:prstGeom prst="rect">
            <a:avLst/>
          </a:prstGeom>
        </p:spPr>
        <p:txBody>
          <a:bodyPr anchor="t" rtlCol="false" tIns="0" lIns="0" bIns="0" rIns="0">
            <a:spAutoFit/>
          </a:bodyPr>
          <a:lstStyle/>
          <a:p>
            <a:pPr algn="l">
              <a:lnSpc>
                <a:spcPts val="5599"/>
              </a:lnSpc>
            </a:pPr>
            <a:r>
              <a:rPr lang="en-US" sz="3999">
                <a:solidFill>
                  <a:srgbClr val="FFFFFF"/>
                </a:solidFill>
                <a:latin typeface="Avenir"/>
                <a:ea typeface="Avenir"/>
                <a:cs typeface="Avenir"/>
                <a:sym typeface="Avenir"/>
              </a:rPr>
              <a:t>Part 1 - Class Discussion </a:t>
            </a:r>
          </a:p>
          <a:p>
            <a:pPr algn="l">
              <a:lnSpc>
                <a:spcPts val="5599"/>
              </a:lnSpc>
            </a:pPr>
          </a:p>
          <a:p>
            <a:pPr algn="l">
              <a:lnSpc>
                <a:spcPts val="5599"/>
              </a:lnSpc>
            </a:pPr>
            <a:r>
              <a:rPr lang="en-US" sz="3999">
                <a:solidFill>
                  <a:srgbClr val="FFFFFF"/>
                </a:solidFill>
                <a:latin typeface="Avenir"/>
                <a:ea typeface="Avenir"/>
                <a:cs typeface="Avenir"/>
                <a:sym typeface="Avenir"/>
              </a:rPr>
              <a:t>Part 2 - Lunar Mining Research</a:t>
            </a:r>
          </a:p>
        </p:txBody>
      </p:sp>
      <p:sp>
        <p:nvSpPr>
          <p:cNvPr name="TextBox 8" id="8"/>
          <p:cNvSpPr txBox="true"/>
          <p:nvPr/>
        </p:nvSpPr>
        <p:spPr>
          <a:xfrm rot="0">
            <a:off x="1801275" y="3669137"/>
            <a:ext cx="6604912"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Project Outline</a:t>
            </a:r>
          </a:p>
        </p:txBody>
      </p:sp>
      <p:grpSp>
        <p:nvGrpSpPr>
          <p:cNvPr name="Group 9" id="9"/>
          <p:cNvGrpSpPr/>
          <p:nvPr/>
        </p:nvGrpSpPr>
        <p:grpSpPr>
          <a:xfrm rot="0">
            <a:off x="1411475" y="1265540"/>
            <a:ext cx="13989424" cy="2069060"/>
            <a:chOff x="0" y="0"/>
            <a:chExt cx="18652565" cy="2758747"/>
          </a:xfrm>
        </p:grpSpPr>
        <p:sp>
          <p:nvSpPr>
            <p:cNvPr name="TextBox 10" id="10"/>
            <p:cNvSpPr txBox="true"/>
            <p:nvPr/>
          </p:nvSpPr>
          <p:spPr>
            <a:xfrm rot="0">
              <a:off x="0" y="-266700"/>
              <a:ext cx="14279543" cy="1636607"/>
            </a:xfrm>
            <a:prstGeom prst="rect">
              <a:avLst/>
            </a:prstGeom>
          </p:spPr>
          <p:txBody>
            <a:bodyPr anchor="t" rtlCol="false" tIns="0" lIns="0" bIns="0" rIns="0">
              <a:spAutoFit/>
            </a:bodyPr>
            <a:lstStyle/>
            <a:p>
              <a:pPr algn="l">
                <a:lnSpc>
                  <a:spcPts val="9519"/>
                </a:lnSpc>
              </a:pPr>
              <a:r>
                <a:rPr lang="en-US" sz="6799" b="true">
                  <a:solidFill>
                    <a:srgbClr val="FFFFFF"/>
                  </a:solidFill>
                  <a:latin typeface="Avenir Bold"/>
                  <a:ea typeface="Avenir Bold"/>
                  <a:cs typeface="Avenir Bold"/>
                  <a:sym typeface="Avenir Bold"/>
                </a:rPr>
                <a:t>Lunar Mining Diorama: </a:t>
              </a:r>
            </a:p>
          </p:txBody>
        </p:sp>
        <p:sp>
          <p:nvSpPr>
            <p:cNvPr name="TextBox 11" id="11"/>
            <p:cNvSpPr txBox="true"/>
            <p:nvPr/>
          </p:nvSpPr>
          <p:spPr>
            <a:xfrm rot="0">
              <a:off x="0" y="1440064"/>
              <a:ext cx="18652565" cy="1318683"/>
            </a:xfrm>
            <a:prstGeom prst="rect">
              <a:avLst/>
            </a:prstGeom>
          </p:spPr>
          <p:txBody>
            <a:bodyPr anchor="t" rtlCol="false" tIns="0" lIns="0" bIns="0" rIns="0">
              <a:spAutoFit/>
            </a:bodyPr>
            <a:lstStyle/>
            <a:p>
              <a:pPr algn="l">
                <a:lnSpc>
                  <a:spcPts val="7699"/>
                </a:lnSpc>
                <a:spcBef>
                  <a:spcPct val="0"/>
                </a:spcBef>
              </a:pPr>
              <a:r>
                <a:rPr lang="en-US" b="true" sz="5499">
                  <a:solidFill>
                    <a:srgbClr val="FFFFFF"/>
                  </a:solidFill>
                  <a:latin typeface="Avenir Bold"/>
                  <a:ea typeface="Avenir Bold"/>
                  <a:cs typeface="Avenir Bold"/>
                  <a:sym typeface="Avenir Bold"/>
                </a:rPr>
                <a:t>Exploring Sustainable Resource Extraction</a:t>
              </a:r>
            </a:p>
          </p:txBody>
        </p:sp>
      </p:grpSp>
      <p:sp>
        <p:nvSpPr>
          <p:cNvPr name="TextBox 12" id="12"/>
          <p:cNvSpPr txBox="true"/>
          <p:nvPr/>
        </p:nvSpPr>
        <p:spPr>
          <a:xfrm rot="0">
            <a:off x="9248939" y="4991100"/>
            <a:ext cx="7848600" cy="2165350"/>
          </a:xfrm>
          <a:prstGeom prst="rect">
            <a:avLst/>
          </a:prstGeom>
        </p:spPr>
        <p:txBody>
          <a:bodyPr anchor="t" rtlCol="false" tIns="0" lIns="0" bIns="0" rIns="0">
            <a:spAutoFit/>
          </a:bodyPr>
          <a:lstStyle/>
          <a:p>
            <a:pPr algn="l">
              <a:lnSpc>
                <a:spcPts val="5599"/>
              </a:lnSpc>
              <a:spcBef>
                <a:spcPct val="0"/>
              </a:spcBef>
            </a:pPr>
            <a:r>
              <a:rPr lang="en-US" sz="3999">
                <a:solidFill>
                  <a:srgbClr val="FFFFFF"/>
                </a:solidFill>
                <a:latin typeface="Avenir"/>
                <a:ea typeface="Avenir"/>
                <a:cs typeface="Avenir"/>
                <a:sym typeface="Avenir"/>
              </a:rPr>
              <a:t>Part 3 - Diorama Design </a:t>
            </a:r>
          </a:p>
          <a:p>
            <a:pPr algn="l">
              <a:lnSpc>
                <a:spcPts val="5599"/>
              </a:lnSpc>
              <a:spcBef>
                <a:spcPct val="0"/>
              </a:spcBef>
            </a:pPr>
          </a:p>
          <a:p>
            <a:pPr algn="l">
              <a:lnSpc>
                <a:spcPts val="5599"/>
              </a:lnSpc>
              <a:spcBef>
                <a:spcPct val="0"/>
              </a:spcBef>
            </a:pPr>
            <a:r>
              <a:rPr lang="en-US" sz="3999">
                <a:solidFill>
                  <a:srgbClr val="FFFFFF"/>
                </a:solidFill>
                <a:latin typeface="Avenir"/>
                <a:ea typeface="Avenir"/>
                <a:cs typeface="Avenir"/>
                <a:sym typeface="Avenir"/>
              </a:rPr>
              <a:t>Part 4 - Showcase and Reflection </a:t>
            </a:r>
          </a:p>
        </p:txBody>
      </p:sp>
      <p:grpSp>
        <p:nvGrpSpPr>
          <p:cNvPr name="Group 13" id="13"/>
          <p:cNvGrpSpPr/>
          <p:nvPr/>
        </p:nvGrpSpPr>
        <p:grpSpPr>
          <a:xfrm rot="0">
            <a:off x="320265" y="9711466"/>
            <a:ext cx="6027069" cy="353441"/>
            <a:chOff x="0" y="0"/>
            <a:chExt cx="8036092" cy="471255"/>
          </a:xfrm>
        </p:grpSpPr>
        <p:sp>
          <p:nvSpPr>
            <p:cNvPr name="Freeform 14" id="14"/>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Freeform 7" id="7"/>
          <p:cNvSpPr/>
          <p:nvPr/>
        </p:nvSpPr>
        <p:spPr>
          <a:xfrm flipH="false" flipV="false" rot="990654">
            <a:off x="11406634" y="8049588"/>
            <a:ext cx="3088294" cy="4902054"/>
          </a:xfrm>
          <a:custGeom>
            <a:avLst/>
            <a:gdLst/>
            <a:ahLst/>
            <a:cxnLst/>
            <a:rect r="r" b="b" t="t" l="l"/>
            <a:pathLst>
              <a:path h="4902054" w="3088294">
                <a:moveTo>
                  <a:pt x="0" y="0"/>
                </a:moveTo>
                <a:lnTo>
                  <a:pt x="3088293" y="0"/>
                </a:lnTo>
                <a:lnTo>
                  <a:pt x="3088293" y="4902054"/>
                </a:lnTo>
                <a:lnTo>
                  <a:pt x="0" y="4902054"/>
                </a:lnTo>
                <a:lnTo>
                  <a:pt x="0" y="0"/>
                </a:lnTo>
                <a:close/>
              </a:path>
            </a:pathLst>
          </a:custGeom>
          <a:blipFill>
            <a:blip r:embed="rId5"/>
            <a:stretch>
              <a:fillRect l="0" t="0" r="0" b="0"/>
            </a:stretch>
          </a:blipFill>
        </p:spPr>
      </p:sp>
      <p:sp>
        <p:nvSpPr>
          <p:cNvPr name="Freeform 8" id="8"/>
          <p:cNvSpPr/>
          <p:nvPr/>
        </p:nvSpPr>
        <p:spPr>
          <a:xfrm flipH="false" flipV="false" rot="779978">
            <a:off x="12869574" y="8410484"/>
            <a:ext cx="3088294" cy="4902054"/>
          </a:xfrm>
          <a:custGeom>
            <a:avLst/>
            <a:gdLst/>
            <a:ahLst/>
            <a:cxnLst/>
            <a:rect r="r" b="b" t="t" l="l"/>
            <a:pathLst>
              <a:path h="4902054" w="3088294">
                <a:moveTo>
                  <a:pt x="0" y="0"/>
                </a:moveTo>
                <a:lnTo>
                  <a:pt x="3088294" y="0"/>
                </a:lnTo>
                <a:lnTo>
                  <a:pt x="3088294" y="4902053"/>
                </a:lnTo>
                <a:lnTo>
                  <a:pt x="0" y="4902053"/>
                </a:lnTo>
                <a:lnTo>
                  <a:pt x="0" y="0"/>
                </a:lnTo>
                <a:close/>
              </a:path>
            </a:pathLst>
          </a:custGeom>
          <a:blipFill>
            <a:blip r:embed="rId5"/>
            <a:stretch>
              <a:fillRect l="0" t="0" r="0" b="0"/>
            </a:stretch>
          </a:blipFill>
        </p:spPr>
      </p:sp>
      <p:sp>
        <p:nvSpPr>
          <p:cNvPr name="Freeform 9" id="9"/>
          <p:cNvSpPr/>
          <p:nvPr/>
        </p:nvSpPr>
        <p:spPr>
          <a:xfrm flipH="false" flipV="false" rot="916063">
            <a:off x="13386091" y="3707209"/>
            <a:ext cx="2660357" cy="5294243"/>
          </a:xfrm>
          <a:custGeom>
            <a:avLst/>
            <a:gdLst/>
            <a:ahLst/>
            <a:cxnLst/>
            <a:rect r="r" b="b" t="t" l="l"/>
            <a:pathLst>
              <a:path h="5294243" w="2660357">
                <a:moveTo>
                  <a:pt x="0" y="0"/>
                </a:moveTo>
                <a:lnTo>
                  <a:pt x="2660358" y="0"/>
                </a:lnTo>
                <a:lnTo>
                  <a:pt x="2660358" y="5294243"/>
                </a:lnTo>
                <a:lnTo>
                  <a:pt x="0" y="52942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616671" y="1430380"/>
            <a:ext cx="8118361" cy="1419226"/>
          </a:xfrm>
          <a:prstGeom prst="rect">
            <a:avLst/>
          </a:prstGeom>
        </p:spPr>
        <p:txBody>
          <a:bodyPr anchor="t" rtlCol="false" tIns="0" lIns="0" bIns="0" rIns="0">
            <a:spAutoFit/>
          </a:bodyPr>
          <a:lstStyle/>
          <a:p>
            <a:pPr algn="l">
              <a:lnSpc>
                <a:spcPts val="10499"/>
              </a:lnSpc>
            </a:pPr>
            <a:r>
              <a:rPr lang="en-US" sz="7499" b="true">
                <a:solidFill>
                  <a:srgbClr val="F04D00"/>
                </a:solidFill>
                <a:latin typeface="Avenir Bold"/>
                <a:ea typeface="Avenir Bold"/>
                <a:cs typeface="Avenir Bold"/>
                <a:sym typeface="Avenir Bold"/>
              </a:rPr>
              <a:t>Let’s Get Started!</a:t>
            </a:r>
          </a:p>
        </p:txBody>
      </p:sp>
      <p:sp>
        <p:nvSpPr>
          <p:cNvPr name="TextBox 11" id="11"/>
          <p:cNvSpPr txBox="true"/>
          <p:nvPr/>
        </p:nvSpPr>
        <p:spPr>
          <a:xfrm rot="0">
            <a:off x="5450353" y="4538400"/>
            <a:ext cx="7597172" cy="1327151"/>
          </a:xfrm>
          <a:prstGeom prst="rect">
            <a:avLst/>
          </a:prstGeom>
        </p:spPr>
        <p:txBody>
          <a:bodyPr anchor="t" rtlCol="false" tIns="0" lIns="0" bIns="0" rIns="0">
            <a:spAutoFit/>
          </a:bodyPr>
          <a:lstStyle/>
          <a:p>
            <a:pPr algn="l">
              <a:lnSpc>
                <a:spcPts val="9799"/>
              </a:lnSpc>
            </a:pPr>
            <a:r>
              <a:rPr lang="en-US" sz="6999" i="true" b="true">
                <a:solidFill>
                  <a:srgbClr val="FFFFFF"/>
                </a:solidFill>
                <a:latin typeface="Avenir Bold Italics"/>
                <a:ea typeface="Avenir Bold Italics"/>
                <a:cs typeface="Avenir Bold Italics"/>
                <a:sym typeface="Avenir Bold Italics"/>
              </a:rPr>
              <a:t>Part 1: Discussion</a:t>
            </a:r>
          </a:p>
        </p:txBody>
      </p:sp>
      <p:grpSp>
        <p:nvGrpSpPr>
          <p:cNvPr name="Group 12" id="12"/>
          <p:cNvGrpSpPr/>
          <p:nvPr/>
        </p:nvGrpSpPr>
        <p:grpSpPr>
          <a:xfrm rot="0">
            <a:off x="320265" y="9711466"/>
            <a:ext cx="6027069" cy="353441"/>
            <a:chOff x="0" y="0"/>
            <a:chExt cx="8036092" cy="471255"/>
          </a:xfrm>
        </p:grpSpPr>
        <p:sp>
          <p:nvSpPr>
            <p:cNvPr name="Freeform 13" id="13"/>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3340136" y="3521755"/>
            <a:ext cx="11607728" cy="2387600"/>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What is resource extraction or mining?</a:t>
            </a:r>
          </a:p>
        </p:txBody>
      </p:sp>
      <p:sp>
        <p:nvSpPr>
          <p:cNvPr name="TextBox 8" id="8"/>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Discussion Question</a:t>
            </a:r>
          </a:p>
        </p:txBody>
      </p:sp>
      <p:sp>
        <p:nvSpPr>
          <p:cNvPr name="Freeform 9" id="9"/>
          <p:cNvSpPr/>
          <p:nvPr/>
        </p:nvSpPr>
        <p:spPr>
          <a:xfrm flipH="false" flipV="false" rot="0">
            <a:off x="0" y="6586719"/>
            <a:ext cx="6496470" cy="3700281"/>
          </a:xfrm>
          <a:custGeom>
            <a:avLst/>
            <a:gdLst/>
            <a:ahLst/>
            <a:cxnLst/>
            <a:rect r="r" b="b" t="t" l="l"/>
            <a:pathLst>
              <a:path h="3700281" w="6496470">
                <a:moveTo>
                  <a:pt x="0" y="0"/>
                </a:moveTo>
                <a:lnTo>
                  <a:pt x="6496470" y="0"/>
                </a:lnTo>
                <a:lnTo>
                  <a:pt x="6496470" y="3700281"/>
                </a:lnTo>
                <a:lnTo>
                  <a:pt x="0" y="37002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2080243" y="9689023"/>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497878" cy="10287000"/>
          </a:xfrm>
          <a:custGeom>
            <a:avLst/>
            <a:gdLst/>
            <a:ahLst/>
            <a:cxnLst/>
            <a:rect r="r" b="b" t="t" l="l"/>
            <a:pathLst>
              <a:path h="10287000" w="18497878">
                <a:moveTo>
                  <a:pt x="0" y="0"/>
                </a:moveTo>
                <a:lnTo>
                  <a:pt x="18497878" y="0"/>
                </a:lnTo>
                <a:lnTo>
                  <a:pt x="18497878" y="10287000"/>
                </a:lnTo>
                <a:lnTo>
                  <a:pt x="0" y="10287000"/>
                </a:lnTo>
                <a:lnTo>
                  <a:pt x="0" y="0"/>
                </a:lnTo>
                <a:close/>
              </a:path>
            </a:pathLst>
          </a:custGeom>
          <a:blipFill>
            <a:blip r:embed="rId3"/>
            <a:stretch>
              <a:fillRect l="-16552" t="-11853" r="0" b="-11853"/>
            </a:stretch>
          </a:blipFill>
        </p:spPr>
      </p:sp>
      <p:sp>
        <p:nvSpPr>
          <p:cNvPr name="Freeform 3" id="3"/>
          <p:cNvSpPr/>
          <p:nvPr/>
        </p:nvSpPr>
        <p:spPr>
          <a:xfrm flipH="false" flipV="false" rot="0">
            <a:off x="15662289" y="-211422"/>
            <a:ext cx="2625711" cy="1476962"/>
          </a:xfrm>
          <a:custGeom>
            <a:avLst/>
            <a:gdLst/>
            <a:ahLst/>
            <a:cxnLst/>
            <a:rect r="r" b="b" t="t" l="l"/>
            <a:pathLst>
              <a:path h="1476962" w="2625711">
                <a:moveTo>
                  <a:pt x="0" y="0"/>
                </a:moveTo>
                <a:lnTo>
                  <a:pt x="2625711" y="0"/>
                </a:lnTo>
                <a:lnTo>
                  <a:pt x="2625711" y="1476962"/>
                </a:lnTo>
                <a:lnTo>
                  <a:pt x="0" y="1476962"/>
                </a:lnTo>
                <a:lnTo>
                  <a:pt x="0" y="0"/>
                </a:lnTo>
                <a:close/>
              </a:path>
            </a:pathLst>
          </a:custGeom>
          <a:blipFill>
            <a:blip r:embed="rId4">
              <a:alphaModFix amt="77000"/>
            </a:blip>
            <a:stretch>
              <a:fillRect l="0" t="0" r="0" b="0"/>
            </a:stretch>
          </a:blipFill>
        </p:spPr>
      </p:sp>
      <p:grpSp>
        <p:nvGrpSpPr>
          <p:cNvPr name="Group 4" id="4"/>
          <p:cNvGrpSpPr/>
          <p:nvPr/>
        </p:nvGrpSpPr>
        <p:grpSpPr>
          <a:xfrm rot="0">
            <a:off x="1028700" y="1028700"/>
            <a:ext cx="16230600" cy="8229600"/>
            <a:chOff x="0" y="0"/>
            <a:chExt cx="5657725" cy="2868706"/>
          </a:xfrm>
        </p:grpSpPr>
        <p:sp>
          <p:nvSpPr>
            <p:cNvPr name="Freeform 5" id="5"/>
            <p:cNvSpPr/>
            <p:nvPr/>
          </p:nvSpPr>
          <p:spPr>
            <a:xfrm flipH="false" flipV="false" rot="0">
              <a:off x="0" y="0"/>
              <a:ext cx="5657726" cy="2868706"/>
            </a:xfrm>
            <a:custGeom>
              <a:avLst/>
              <a:gdLst/>
              <a:ahLst/>
              <a:cxnLst/>
              <a:rect r="r" b="b" t="t" l="l"/>
              <a:pathLst>
                <a:path h="2868706" w="5657726">
                  <a:moveTo>
                    <a:pt x="0" y="0"/>
                  </a:moveTo>
                  <a:lnTo>
                    <a:pt x="5657726" y="0"/>
                  </a:lnTo>
                  <a:lnTo>
                    <a:pt x="5657726" y="2868706"/>
                  </a:lnTo>
                  <a:lnTo>
                    <a:pt x="0" y="2868706"/>
                  </a:lnTo>
                  <a:close/>
                </a:path>
              </a:pathLst>
            </a:custGeom>
            <a:solidFill>
              <a:srgbClr val="000000">
                <a:alpha val="54902"/>
              </a:srgbClr>
            </a:solidFill>
          </p:spPr>
        </p:sp>
        <p:sp>
          <p:nvSpPr>
            <p:cNvPr name="TextBox 6" id="6"/>
            <p:cNvSpPr txBox="true"/>
            <p:nvPr/>
          </p:nvSpPr>
          <p:spPr>
            <a:xfrm>
              <a:off x="0" y="-28575"/>
              <a:ext cx="5657725" cy="2897281"/>
            </a:xfrm>
            <a:prstGeom prst="rect">
              <a:avLst/>
            </a:prstGeom>
          </p:spPr>
          <p:txBody>
            <a:bodyPr anchor="ctr" rtlCol="false" tIns="50800" lIns="50800" bIns="50800" rIns="50800"/>
            <a:lstStyle/>
            <a:p>
              <a:pPr algn="ctr">
                <a:lnSpc>
                  <a:spcPts val="2100"/>
                </a:lnSpc>
                <a:spcBef>
                  <a:spcPct val="0"/>
                </a:spcBef>
              </a:pPr>
            </a:p>
          </p:txBody>
        </p:sp>
      </p:grpSp>
      <p:sp>
        <p:nvSpPr>
          <p:cNvPr name="TextBox 7" id="7"/>
          <p:cNvSpPr txBox="true"/>
          <p:nvPr/>
        </p:nvSpPr>
        <p:spPr>
          <a:xfrm rot="0">
            <a:off x="3340136" y="3168524"/>
            <a:ext cx="11607728" cy="2387600"/>
          </a:xfrm>
          <a:prstGeom prst="rect">
            <a:avLst/>
          </a:prstGeom>
        </p:spPr>
        <p:txBody>
          <a:bodyPr anchor="t" rtlCol="false" tIns="0" lIns="0" bIns="0" rIns="0">
            <a:spAutoFit/>
          </a:bodyPr>
          <a:lstStyle/>
          <a:p>
            <a:pPr algn="ctr">
              <a:lnSpc>
                <a:spcPts val="9099"/>
              </a:lnSpc>
            </a:pPr>
            <a:r>
              <a:rPr lang="en-US" sz="6499" b="true">
                <a:solidFill>
                  <a:srgbClr val="FFFFFF"/>
                </a:solidFill>
                <a:latin typeface="Avenir Bold"/>
                <a:ea typeface="Avenir Bold"/>
                <a:cs typeface="Avenir Bold"/>
                <a:sym typeface="Avenir Bold"/>
              </a:rPr>
              <a:t>What are challenges involved in mining resources on Earth?</a:t>
            </a:r>
          </a:p>
        </p:txBody>
      </p:sp>
      <p:sp>
        <p:nvSpPr>
          <p:cNvPr name="TextBox 8" id="8"/>
          <p:cNvSpPr txBox="true"/>
          <p:nvPr/>
        </p:nvSpPr>
        <p:spPr>
          <a:xfrm rot="0">
            <a:off x="1495058" y="1075040"/>
            <a:ext cx="6098567" cy="949327"/>
          </a:xfrm>
          <a:prstGeom prst="rect">
            <a:avLst/>
          </a:prstGeom>
        </p:spPr>
        <p:txBody>
          <a:bodyPr anchor="t" rtlCol="false" tIns="0" lIns="0" bIns="0" rIns="0">
            <a:spAutoFit/>
          </a:bodyPr>
          <a:lstStyle/>
          <a:p>
            <a:pPr algn="l">
              <a:lnSpc>
                <a:spcPts val="6999"/>
              </a:lnSpc>
            </a:pPr>
            <a:r>
              <a:rPr lang="en-US" sz="4999" b="true">
                <a:solidFill>
                  <a:srgbClr val="F04D00"/>
                </a:solidFill>
                <a:latin typeface="Avenir Bold"/>
                <a:ea typeface="Avenir Bold"/>
                <a:cs typeface="Avenir Bold"/>
                <a:sym typeface="Avenir Bold"/>
              </a:rPr>
              <a:t>Discussion Question</a:t>
            </a:r>
          </a:p>
        </p:txBody>
      </p:sp>
      <p:sp>
        <p:nvSpPr>
          <p:cNvPr name="Freeform 9" id="9"/>
          <p:cNvSpPr/>
          <p:nvPr/>
        </p:nvSpPr>
        <p:spPr>
          <a:xfrm flipH="false" flipV="false" rot="0">
            <a:off x="0" y="7698619"/>
            <a:ext cx="4544341" cy="2588381"/>
          </a:xfrm>
          <a:custGeom>
            <a:avLst/>
            <a:gdLst/>
            <a:ahLst/>
            <a:cxnLst/>
            <a:rect r="r" b="b" t="t" l="l"/>
            <a:pathLst>
              <a:path h="2588381" w="4544341">
                <a:moveTo>
                  <a:pt x="0" y="0"/>
                </a:moveTo>
                <a:lnTo>
                  <a:pt x="4544341" y="0"/>
                </a:lnTo>
                <a:lnTo>
                  <a:pt x="4544341" y="2588381"/>
                </a:lnTo>
                <a:lnTo>
                  <a:pt x="0" y="25883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2080243" y="9689023"/>
            <a:ext cx="6027069" cy="353441"/>
            <a:chOff x="0" y="0"/>
            <a:chExt cx="8036092" cy="471255"/>
          </a:xfrm>
        </p:grpSpPr>
        <p:sp>
          <p:nvSpPr>
            <p:cNvPr name="Freeform 11" id="11"/>
            <p:cNvSpPr/>
            <p:nvPr/>
          </p:nvSpPr>
          <p:spPr>
            <a:xfrm flipH="false" flipV="false" rot="0">
              <a:off x="0" y="0"/>
              <a:ext cx="430609" cy="471255"/>
            </a:xfrm>
            <a:custGeom>
              <a:avLst/>
              <a:gdLst/>
              <a:ahLst/>
              <a:cxnLst/>
              <a:rect r="r" b="b" t="t" l="l"/>
              <a:pathLst>
                <a:path h="471255" w="430609">
                  <a:moveTo>
                    <a:pt x="0" y="0"/>
                  </a:moveTo>
                  <a:lnTo>
                    <a:pt x="430609" y="0"/>
                  </a:lnTo>
                  <a:lnTo>
                    <a:pt x="430609" y="471255"/>
                  </a:lnTo>
                  <a:lnTo>
                    <a:pt x="0" y="47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54800" y="-47625"/>
              <a:ext cx="7481292" cy="449792"/>
            </a:xfrm>
            <a:prstGeom prst="rect">
              <a:avLst/>
            </a:prstGeom>
          </p:spPr>
          <p:txBody>
            <a:bodyPr anchor="t" rtlCol="false" tIns="0" lIns="0" bIns="0" rIns="0">
              <a:spAutoFit/>
            </a:bodyPr>
            <a:lstStyle/>
            <a:p>
              <a:pPr algn="ctr">
                <a:lnSpc>
                  <a:spcPts val="2800"/>
                </a:lnSpc>
              </a:pPr>
              <a:r>
                <a:rPr lang="en-US" sz="2000" b="true">
                  <a:solidFill>
                    <a:srgbClr val="FFFFFF"/>
                  </a:solidFill>
                  <a:latin typeface="Canva Sans Bold"/>
                  <a:ea typeface="Canva Sans Bold"/>
                  <a:cs typeface="Canva Sans Bold"/>
                  <a:sym typeface="Canva Sans Bold"/>
                </a:rPr>
                <a:t>Youth Culture Inc. 2024 - All Rights Reserved</a:t>
              </a:r>
              <a:r>
                <a:rPr lang="en-US" sz="2000" b="true">
                  <a:solidFill>
                    <a:srgbClr val="FFFFFF"/>
                  </a:solidFill>
                  <a:latin typeface="Canva Sans Bold"/>
                  <a:ea typeface="Canva Sans Bold"/>
                  <a:cs typeface="Canva Sans Bold"/>
                  <a:sym typeface="Canva Sans Bold"/>
                </a:rPr>
                <a:t>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DAGCrftH-48</dc:identifier>
  <dcterms:modified xsi:type="dcterms:W3CDTF">2011-08-01T06:04:30Z</dcterms:modified>
  <cp:revision>1</cp:revision>
  <dc:title>M4M3 Lunar Mining Activity PowerPoint</dc:title>
</cp:coreProperties>
</file>